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79" r:id="rId5"/>
    <p:sldId id="299" r:id="rId6"/>
    <p:sldId id="278" r:id="rId7"/>
    <p:sldId id="274" r:id="rId8"/>
    <p:sldId id="319" r:id="rId9"/>
    <p:sldId id="300" r:id="rId10"/>
    <p:sldId id="301" r:id="rId11"/>
    <p:sldId id="320" r:id="rId12"/>
    <p:sldId id="318" r:id="rId13"/>
    <p:sldId id="321" r:id="rId14"/>
    <p:sldId id="272" r:id="rId15"/>
    <p:sldId id="295" r:id="rId16"/>
    <p:sldId id="296" r:id="rId17"/>
    <p:sldId id="297" r:id="rId18"/>
    <p:sldId id="303" r:id="rId19"/>
    <p:sldId id="302" r:id="rId20"/>
    <p:sldId id="317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6" r:id="rId33"/>
    <p:sldId id="285" r:id="rId34"/>
    <p:sldId id="277" r:id="rId3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4" autoAdjust="0"/>
    <p:restoredTop sz="94700" autoAdjust="0"/>
  </p:normalViewPr>
  <p:slideViewPr>
    <p:cSldViewPr showGuides="1">
      <p:cViewPr>
        <p:scale>
          <a:sx n="90" d="100"/>
          <a:sy n="90" d="100"/>
        </p:scale>
        <p:origin x="-1524" y="-516"/>
      </p:cViewPr>
      <p:guideLst>
        <p:guide orient="horz" pos="1139"/>
        <p:guide orient="horz" pos="4042"/>
        <p:guide orient="horz" pos="278"/>
        <p:guide pos="272"/>
        <p:guide pos="5488"/>
        <p:guide pos="4604"/>
        <p:guide pos="4694"/>
        <p:guide pos="3810"/>
        <p:guide pos="3719"/>
        <p:guide pos="2925"/>
        <p:guide pos="2835"/>
        <p:guide pos="2041"/>
        <p:guide pos="1950"/>
        <p:guide pos="1156"/>
        <p:guide pos="1066"/>
      </p:guideLst>
    </p:cSldViewPr>
  </p:slideViewPr>
  <p:outlineViewPr>
    <p:cViewPr>
      <p:scale>
        <a:sx n="33" d="100"/>
        <a:sy n="33" d="100"/>
      </p:scale>
      <p:origin x="0" y="1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-3552" y="-114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608DA-EB84-4448-B169-654F676FD4FE}" type="datetimeFigureOut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D80F4-65B9-4DB9-AA88-784E4D1D27F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98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2DA33-4426-4185-A0BA-F1E268815AEA}" type="datetimeFigureOut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0421A-9399-4A93-BB92-3C4F8F197C1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83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174625" indent="-174625" algn="l" defTabSz="914400" rtl="0" eaLnBrk="1" latinLnBrk="0" hangingPunct="1">
      <a:buFont typeface="Arial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360363" indent="-185738" algn="l" defTabSz="914400" rtl="0" eaLnBrk="1" latinLnBrk="0" hangingPunct="1">
      <a:buFont typeface="Arial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534988" indent="-174625" algn="l" defTabSz="914400" rtl="0" eaLnBrk="1" latinLnBrk="0" hangingPunct="1">
      <a:buFont typeface="Arial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719138" indent="-184150" algn="l" defTabSz="914400" rtl="0" eaLnBrk="1" latinLnBrk="0" hangingPunct="1">
      <a:buFont typeface="Arial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421A-9399-4A93-BB92-3C4F8F197C13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PPT_Tite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31800" y="441325"/>
            <a:ext cx="6877050" cy="5975350"/>
          </a:xfrm>
        </p:spPr>
        <p:txBody>
          <a:bodyPr anchor="ctr" anchorCtr="0"/>
          <a:lstStyle>
            <a:lvl1pPr>
              <a:lnSpc>
                <a:spcPct val="80000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: einspaltiger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3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C7CA503-B6A6-4611-A290-33518824041F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: zweispaltiger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3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24540AC-8129-488D-AEDD-F4471E92708F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BLAU: Kapiteltrenner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98F4900-478C-4432-9CF8-6BFCDE6AE8DE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BLAU: einspaltiger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7AB95F8-E392-4F59-9878-58412467E99E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BLAU: zweispaltiger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2514826-021E-45B5-A4B8-0F8E11411702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BLAU: Kapiteltrenner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5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DBA476F-85A0-4783-896E-50738BD62248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BLAU: einspaltiger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5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E10E085-E7DB-4CEB-BA46-9C70BF3E61A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BLAU: zweispaltiger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5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F384A39-50FF-4D72-95BC-DE6D61A26D3F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Kapiteltrenner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6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535C6BE-03DD-46A9-97FD-0D933B36AD3E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einspaltiger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6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1F09253-4978-444A-86A6-2B073FF45D6C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5CD5D24-8A6E-483B-8CC5-702A1281E32F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 marL="355600" indent="-355600">
              <a:spcBef>
                <a:spcPts val="1200"/>
              </a:spcBef>
              <a:buFont typeface="+mj-lt"/>
              <a:buAutoNum type="arabicPeriod"/>
              <a:defRPr sz="2100" cap="all" baseline="0"/>
            </a:lvl1pPr>
            <a:lvl2pPr marL="625475" indent="-273050">
              <a:lnSpc>
                <a:spcPct val="120000"/>
              </a:lnSpc>
              <a:buFont typeface="+mj-lt"/>
              <a:buAutoNum type="arabicPeriod"/>
              <a:defRPr sz="1600" cap="none" baseline="0"/>
            </a:lvl2pPr>
            <a:lvl3pPr marL="808038" indent="-182563">
              <a:lnSpc>
                <a:spcPct val="120000"/>
              </a:lnSpc>
              <a:tabLst/>
              <a:defRPr sz="1600" cap="none" baseline="0"/>
            </a:lvl3pPr>
            <a:lvl4pPr marL="984250" indent="-176213" defTabSz="987425">
              <a:lnSpc>
                <a:spcPct val="120000"/>
              </a:lnSpc>
              <a:defRPr sz="1600" cap="none" baseline="0"/>
            </a:lvl4pPr>
            <a:lvl5pPr marL="1166813" indent="-182563">
              <a:lnSpc>
                <a:spcPct val="120000"/>
              </a:lnSpc>
              <a:defRPr sz="1600"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zweispaltiger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6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3385AB7-4B71-4174-8A33-4E8DDA18CCE7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UN: Kapiteltrenner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33CED0B-6707-4EC1-9F32-75155B79C68C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UN: einspaltiger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EDE79B7-A78F-4307-BC27-B8241C22EA39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UN: zweispaltiger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CA4D7E5-A864-4CA3-89F9-4A77648D1562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: Kapiteltrenner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bg2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7623667-A3C7-48C9-8B23-2CD6FF3587A5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: einspaltiger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bg2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DA3D5AA-05A6-4E29-B192-A2FDF60FACAE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: zweispaltiger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bg2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948DE60-EAA5-4110-98DB-B1CD12E632A2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31800" y="548680"/>
            <a:ext cx="6877050" cy="5862066"/>
          </a:xfrm>
        </p:spPr>
        <p:txBody>
          <a:bodyPr anchor="ctr" anchorCtr="0"/>
          <a:lstStyle>
            <a:lvl1pPr>
              <a:defRPr sz="3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: Kapiteltrenner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4CF5821-9D9E-404C-94CC-7BB31CF0AAB2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: einspaltiger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2A16403-D65F-4E4B-95A5-31783A57244C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: zweispaltiger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EBF67DF-91DB-4916-A20E-D37740006552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GRÜN: Kapiteltrenner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B97B865-6A7C-4753-B97F-02089D663FA6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GRÜN: einspaltiger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E2E6BE6-FCC1-469A-9615-E6DC0A024E75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GRÜN: zweispaltiger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2B31C3A-1477-4A9C-A54C-7ADFC34EAA59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: Kapiteltrenner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3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126D26A-5FBA-41BF-8947-1355AB5EDB52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31800" y="420966"/>
            <a:ext cx="6120420" cy="12078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31800" y="1722298"/>
            <a:ext cx="6877050" cy="46943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 smtClean="0"/>
              <a:t>TEXTMASTERFORMATE DURCH KLICKEN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6696236" y="735844"/>
            <a:ext cx="2015964" cy="14401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AC55FDF-63E6-4D4D-9D1A-FFDC83F2F199}" type="datetime1">
              <a:rPr lang="de-DE" noProof="0" smtClean="0"/>
              <a:pPr/>
              <a:t>05.02.2015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6696237" y="577541"/>
            <a:ext cx="2015964" cy="14401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noProof="0" smtClean="0"/>
              <a:t>Goethe-Institut für Thema</a:t>
            </a:r>
            <a:endParaRPr lang="de-DE" noProof="0"/>
          </a:p>
        </p:txBody>
      </p:sp>
      <p:sp>
        <p:nvSpPr>
          <p:cNvPr id="10" name="Textfeld 9"/>
          <p:cNvSpPr txBox="1"/>
          <p:nvPr userDrawn="1"/>
        </p:nvSpPr>
        <p:spPr bwMode="gray">
          <a:xfrm>
            <a:off x="6696236" y="418950"/>
            <a:ext cx="2015964" cy="144000"/>
          </a:xfrm>
          <a:prstGeom prst="rect">
            <a:avLst/>
          </a:prstGeom>
        </p:spPr>
        <p:txBody>
          <a:bodyPr vert="horz" wrap="none" lIns="0" tIns="0" rIns="0" bIns="0" rtlCol="0" anchor="ctr"/>
          <a:lstStyle/>
          <a:p>
            <a:pPr marL="0" algn="r" defTabSz="914400" rtl="0" eaLnBrk="1" latinLnBrk="0" hangingPunct="1"/>
            <a:r>
              <a:rPr lang="de-DE" sz="900" kern="1200" noProof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Seite </a:t>
            </a:r>
            <a:fld id="{731BF05D-D419-4179-93C3-F69779562F2E}" type="slidenum">
              <a:rPr lang="de-DE" sz="900" kern="1200" noProof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de-DE" sz="900" kern="1200" noProof="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7" r:id="rId3"/>
    <p:sldLayoutId id="2147483650" r:id="rId4"/>
    <p:sldLayoutId id="2147483658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59" r:id="rId27"/>
  </p:sldLayoutIdLst>
  <p:hf sldNum="0"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6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2100" b="1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563" indent="-182563" algn="l" defTabSz="914400" rtl="0" eaLnBrk="1" latinLnBrk="0" hangingPunct="1">
        <a:lnSpc>
          <a:spcPct val="120000"/>
        </a:lnSpc>
        <a:spcBef>
          <a:spcPts val="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176213" algn="l" defTabSz="914400" rtl="0" eaLnBrk="1" latinLnBrk="0" hangingPunct="1">
        <a:lnSpc>
          <a:spcPct val="120000"/>
        </a:lnSpc>
        <a:spcBef>
          <a:spcPts val="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1338" indent="-182563" algn="l" defTabSz="914400" rtl="0" eaLnBrk="1" latinLnBrk="0" hangingPunct="1">
        <a:lnSpc>
          <a:spcPct val="120000"/>
        </a:lnSpc>
        <a:spcBef>
          <a:spcPts val="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Westwind</a:t>
            </a:r>
            <a:br>
              <a:rPr lang="de-DE" dirty="0" smtClean="0"/>
            </a:b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2200" dirty="0" smtClean="0">
                <a:solidFill>
                  <a:schemeClr val="tx1"/>
                </a:solidFill>
              </a:rPr>
              <a:t>Sabine Uibel</a:t>
            </a:r>
            <a:endParaRPr lang="de-DE" sz="22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4" b="6936"/>
          <a:stretch/>
        </p:blipFill>
        <p:spPr bwMode="auto">
          <a:xfrm>
            <a:off x="1043608" y="872716"/>
            <a:ext cx="5128242" cy="2728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1399"/>
            <a:ext cx="7740352" cy="1102818"/>
          </a:xfrm>
        </p:spPr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/>
            </a:r>
            <a:br>
              <a:rPr lang="en-GB" dirty="0" smtClean="0">
                <a:solidFill>
                  <a:srgbClr val="92D050"/>
                </a:solidFill>
              </a:rPr>
            </a:br>
            <a:r>
              <a:rPr lang="en-GB" dirty="0" smtClean="0">
                <a:solidFill>
                  <a:srgbClr val="92D050"/>
                </a:solidFill>
              </a:rPr>
              <a:t>Die </a:t>
            </a:r>
            <a:r>
              <a:rPr lang="en-GB" dirty="0" err="1" smtClean="0">
                <a:solidFill>
                  <a:srgbClr val="92D050"/>
                </a:solidFill>
              </a:rPr>
              <a:t>wichtigsten</a:t>
            </a:r>
            <a:r>
              <a:rPr lang="en-GB" dirty="0" smtClean="0">
                <a:solidFill>
                  <a:srgbClr val="92D050"/>
                </a:solidFill>
              </a:rPr>
              <a:t> </a:t>
            </a:r>
            <a:r>
              <a:rPr lang="en-GB" dirty="0" err="1" smtClean="0">
                <a:solidFill>
                  <a:srgbClr val="92D050"/>
                </a:solidFill>
              </a:rPr>
              <a:t>daten</a:t>
            </a:r>
            <a:r>
              <a:rPr lang="en-GB" dirty="0" smtClean="0">
                <a:solidFill>
                  <a:srgbClr val="92D050"/>
                </a:solidFill>
              </a:rPr>
              <a:t> der </a:t>
            </a:r>
            <a:r>
              <a:rPr lang="en-GB" dirty="0" err="1" smtClean="0">
                <a:solidFill>
                  <a:srgbClr val="92D050"/>
                </a:solidFill>
              </a:rPr>
              <a:t>deutschen</a:t>
            </a:r>
            <a:r>
              <a:rPr lang="en-GB" dirty="0" smtClean="0">
                <a:solidFill>
                  <a:srgbClr val="92D050"/>
                </a:solidFill>
              </a:rPr>
              <a:t> </a:t>
            </a:r>
            <a:r>
              <a:rPr lang="en-GB" dirty="0" err="1" smtClean="0">
                <a:solidFill>
                  <a:srgbClr val="92D050"/>
                </a:solidFill>
              </a:rPr>
              <a:t>Nachkriegsgeschichte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E085-E7DB-4CEB-BA46-9C70BF3E61A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-108520" y="2120062"/>
            <a:ext cx="9245329" cy="3646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Up Arrow Callout 9"/>
          <p:cNvSpPr/>
          <p:nvPr/>
        </p:nvSpPr>
        <p:spPr>
          <a:xfrm>
            <a:off x="107504" y="2156522"/>
            <a:ext cx="1800200" cy="450897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87171"/>
            </a:avLst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</a:t>
            </a:r>
            <a:r>
              <a:rPr lang="en-GB" sz="1600" dirty="0" smtClean="0">
                <a:solidFill>
                  <a:schemeClr val="tx1"/>
                </a:solidFill>
              </a:rPr>
              <a:t>- </a:t>
            </a:r>
            <a:r>
              <a:rPr lang="en-GB" sz="1600" dirty="0" err="1" smtClean="0">
                <a:solidFill>
                  <a:schemeClr val="tx1"/>
                </a:solidFill>
              </a:rPr>
              <a:t>Kapitulation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Deutschlands</a:t>
            </a:r>
            <a:r>
              <a:rPr lang="en-GB" sz="1600" dirty="0" smtClean="0">
                <a:solidFill>
                  <a:schemeClr val="tx1"/>
                </a:solidFill>
              </a:rPr>
              <a:t> und </a:t>
            </a:r>
            <a:r>
              <a:rPr lang="en-GB" sz="1600" dirty="0" err="1" smtClean="0">
                <a:solidFill>
                  <a:schemeClr val="tx1"/>
                </a:solidFill>
              </a:rPr>
              <a:t>Ende</a:t>
            </a:r>
            <a:r>
              <a:rPr lang="en-GB" sz="1600" dirty="0" smtClean="0">
                <a:solidFill>
                  <a:schemeClr val="tx1"/>
                </a:solidFill>
              </a:rPr>
              <a:t> des </a:t>
            </a:r>
            <a:r>
              <a:rPr lang="en-GB" sz="1600" dirty="0" err="1" smtClean="0">
                <a:solidFill>
                  <a:schemeClr val="tx1"/>
                </a:solidFill>
              </a:rPr>
              <a:t>Krieges</a:t>
            </a:r>
            <a:r>
              <a:rPr lang="en-GB" sz="1600" dirty="0" smtClean="0">
                <a:solidFill>
                  <a:schemeClr val="tx1"/>
                </a:solidFill>
              </a:rPr>
              <a:t>. Das Land </a:t>
            </a:r>
            <a:r>
              <a:rPr lang="en-GB" sz="1600" dirty="0" err="1" smtClean="0">
                <a:solidFill>
                  <a:schemeClr val="tx1"/>
                </a:solidFill>
              </a:rPr>
              <a:t>ist</a:t>
            </a:r>
            <a:r>
              <a:rPr lang="en-GB" sz="1600" dirty="0" smtClean="0">
                <a:solidFill>
                  <a:schemeClr val="tx1"/>
                </a:solidFill>
              </a:rPr>
              <a:t> total </a:t>
            </a:r>
            <a:r>
              <a:rPr lang="en-GB" sz="1600" dirty="0" err="1" smtClean="0">
                <a:solidFill>
                  <a:schemeClr val="tx1"/>
                </a:solidFill>
              </a:rPr>
              <a:t>zerstört</a:t>
            </a:r>
            <a:r>
              <a:rPr lang="en-GB" sz="1600" dirty="0" smtClean="0">
                <a:solidFill>
                  <a:schemeClr val="tx1"/>
                </a:solidFill>
              </a:rPr>
              <a:t>. Die </a:t>
            </a:r>
            <a:r>
              <a:rPr lang="en-GB" sz="1600" dirty="0" err="1" smtClean="0">
                <a:solidFill>
                  <a:schemeClr val="tx1"/>
                </a:solidFill>
              </a:rPr>
              <a:t>Allierten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teilen</a:t>
            </a:r>
            <a:r>
              <a:rPr lang="en-GB" sz="1600" dirty="0" smtClean="0">
                <a:solidFill>
                  <a:schemeClr val="tx1"/>
                </a:solidFill>
              </a:rPr>
              <a:t> das Land in 4 </a:t>
            </a:r>
            <a:r>
              <a:rPr lang="en-GB" sz="1600" dirty="0" err="1" smtClean="0">
                <a:solidFill>
                  <a:schemeClr val="tx1"/>
                </a:solidFill>
              </a:rPr>
              <a:t>Besatzungszon</a:t>
            </a:r>
            <a:r>
              <a:rPr lang="en-GB" sz="1600" dirty="0" smtClean="0">
                <a:solidFill>
                  <a:schemeClr val="tx1"/>
                </a:solidFill>
              </a:rPr>
              <a:t>-en:</a:t>
            </a:r>
            <a:r>
              <a:rPr lang="en-GB" sz="1600" dirty="0" smtClean="0"/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Großbritannien</a:t>
            </a:r>
            <a:r>
              <a:rPr lang="en-GB" sz="1600" dirty="0" smtClean="0">
                <a:solidFill>
                  <a:schemeClr val="tx1"/>
                </a:solidFill>
              </a:rPr>
              <a:t>, USA, </a:t>
            </a:r>
            <a:r>
              <a:rPr lang="en-GB" sz="1600" dirty="0" err="1" smtClean="0">
                <a:solidFill>
                  <a:schemeClr val="tx1"/>
                </a:solidFill>
              </a:rPr>
              <a:t>Frankreich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>
                <a:solidFill>
                  <a:schemeClr val="tx1"/>
                </a:solidFill>
              </a:rPr>
              <a:t>u</a:t>
            </a:r>
            <a:r>
              <a:rPr lang="en-GB" sz="1600" dirty="0" smtClean="0">
                <a:solidFill>
                  <a:schemeClr val="tx1"/>
                </a:solidFill>
              </a:rPr>
              <a:t>nd </a:t>
            </a:r>
            <a:r>
              <a:rPr lang="en-GB" sz="1600" dirty="0" err="1" smtClean="0">
                <a:solidFill>
                  <a:schemeClr val="tx1"/>
                </a:solidFill>
              </a:rPr>
              <a:t>Sowjet</a:t>
            </a:r>
            <a:r>
              <a:rPr lang="en-GB" sz="1600" dirty="0" err="1">
                <a:solidFill>
                  <a:schemeClr val="tx1"/>
                </a:solidFill>
              </a:rPr>
              <a:t>u</a:t>
            </a:r>
            <a:r>
              <a:rPr lang="en-GB" sz="1600" dirty="0" err="1" smtClean="0">
                <a:solidFill>
                  <a:schemeClr val="tx1"/>
                </a:solidFill>
              </a:rPr>
              <a:t>nion</a:t>
            </a:r>
            <a:r>
              <a:rPr lang="en-GB" sz="1600" dirty="0" smtClean="0">
                <a:solidFill>
                  <a:schemeClr val="tx1"/>
                </a:solidFill>
              </a:rPr>
              <a:t>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Up Arrow Callout 10"/>
          <p:cNvSpPr/>
          <p:nvPr/>
        </p:nvSpPr>
        <p:spPr>
          <a:xfrm>
            <a:off x="6184481" y="2156522"/>
            <a:ext cx="1692188" cy="4701478"/>
          </a:xfrm>
          <a:prstGeom prst="upArrowCallout">
            <a:avLst>
              <a:gd name="adj1" fmla="val 25000"/>
              <a:gd name="adj2" fmla="val 25000"/>
              <a:gd name="adj3" fmla="val 15820"/>
              <a:gd name="adj4" fmla="val 87711"/>
            </a:avLst>
          </a:prstGeom>
          <a:solidFill>
            <a:schemeClr val="accent3">
              <a:lumMod val="25000"/>
              <a:lumOff val="7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</a:t>
            </a:r>
            <a:r>
              <a:rPr lang="en-GB" dirty="0" smtClean="0">
                <a:solidFill>
                  <a:schemeClr val="tx1"/>
                </a:solidFill>
              </a:rPr>
              <a:t>- </a:t>
            </a:r>
            <a:r>
              <a:rPr lang="en-GB" dirty="0" err="1" smtClean="0">
                <a:solidFill>
                  <a:schemeClr val="tx1"/>
                </a:solidFill>
              </a:rPr>
              <a:t>Immer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mehr</a:t>
            </a:r>
            <a:r>
              <a:rPr lang="en-GB" dirty="0" smtClean="0">
                <a:solidFill>
                  <a:schemeClr val="tx1"/>
                </a:solidFill>
              </a:rPr>
              <a:t> Menschen </a:t>
            </a:r>
            <a:r>
              <a:rPr lang="en-GB" dirty="0" err="1" smtClean="0">
                <a:solidFill>
                  <a:schemeClr val="tx1"/>
                </a:solidFill>
              </a:rPr>
              <a:t>gehen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zu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sz="1600" dirty="0" smtClean="0">
                <a:solidFill>
                  <a:schemeClr val="tx1"/>
                </a:solidFill>
              </a:rPr>
              <a:t>Demonstration-en und </a:t>
            </a:r>
            <a:r>
              <a:rPr lang="en-GB" sz="1600" dirty="0" err="1" smtClean="0">
                <a:solidFill>
                  <a:schemeClr val="tx1"/>
                </a:solidFill>
              </a:rPr>
              <a:t>kritisieren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offen</a:t>
            </a:r>
            <a:r>
              <a:rPr lang="en-GB" sz="1600" dirty="0" smtClean="0">
                <a:solidFill>
                  <a:schemeClr val="tx1"/>
                </a:solidFill>
              </a:rPr>
              <a:t> das Regime. </a:t>
            </a:r>
            <a:r>
              <a:rPr lang="en-GB" sz="1600" dirty="0" err="1" smtClean="0">
                <a:solidFill>
                  <a:schemeClr val="tx1"/>
                </a:solidFill>
              </a:rPr>
              <a:t>Diese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Proteste</a:t>
            </a:r>
            <a:r>
              <a:rPr lang="en-GB" sz="1600" dirty="0" smtClean="0">
                <a:solidFill>
                  <a:schemeClr val="tx1"/>
                </a:solidFill>
              </a:rPr>
              <a:t> und die </a:t>
            </a:r>
            <a:r>
              <a:rPr lang="en-GB" sz="1600" dirty="0" err="1" smtClean="0">
                <a:solidFill>
                  <a:schemeClr val="tx1"/>
                </a:solidFill>
              </a:rPr>
              <a:t>fehlende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Unterstützung</a:t>
            </a:r>
            <a:r>
              <a:rPr lang="en-GB" sz="1600" dirty="0" smtClean="0">
                <a:solidFill>
                  <a:schemeClr val="tx1"/>
                </a:solidFill>
              </a:rPr>
              <a:t> der </a:t>
            </a:r>
            <a:r>
              <a:rPr lang="en-GB" sz="1600" dirty="0" err="1" smtClean="0">
                <a:solidFill>
                  <a:schemeClr val="tx1"/>
                </a:solidFill>
              </a:rPr>
              <a:t>Sowjetunion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führen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zum</a:t>
            </a:r>
            <a:r>
              <a:rPr lang="en-GB" sz="1600" dirty="0" smtClean="0">
                <a:solidFill>
                  <a:schemeClr val="tx1"/>
                </a:solidFill>
              </a:rPr>
              <a:t> Fall der </a:t>
            </a:r>
            <a:r>
              <a:rPr lang="en-GB" sz="1600" dirty="0" err="1" smtClean="0">
                <a:solidFill>
                  <a:schemeClr val="tx1"/>
                </a:solidFill>
              </a:rPr>
              <a:t>Mauer</a:t>
            </a:r>
            <a:r>
              <a:rPr lang="en-GB" sz="1600" dirty="0" smtClean="0">
                <a:solidFill>
                  <a:schemeClr val="tx1"/>
                </a:solidFill>
              </a:rPr>
              <a:t>. 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4" name="Up Arrow Callout 13"/>
          <p:cNvSpPr/>
          <p:nvPr/>
        </p:nvSpPr>
        <p:spPr>
          <a:xfrm>
            <a:off x="3455876" y="2138292"/>
            <a:ext cx="2731978" cy="4783096"/>
          </a:xfrm>
          <a:prstGeom prst="upArrowCallout">
            <a:avLst>
              <a:gd name="adj1" fmla="val 20791"/>
              <a:gd name="adj2" fmla="val 18152"/>
              <a:gd name="adj3" fmla="val 23689"/>
              <a:gd name="adj4" fmla="val 84745"/>
            </a:avLst>
          </a:prstGeom>
          <a:solidFill>
            <a:schemeClr val="accent4">
              <a:lumMod val="40000"/>
              <a:lumOff val="6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1961</a:t>
            </a:r>
            <a:r>
              <a:rPr lang="en-GB" dirty="0" smtClean="0">
                <a:solidFill>
                  <a:schemeClr val="tx1"/>
                </a:solidFill>
              </a:rPr>
              <a:t>- </a:t>
            </a:r>
          </a:p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Misstrauen</a:t>
            </a:r>
            <a:r>
              <a:rPr lang="en-GB" sz="1600" dirty="0" smtClean="0">
                <a:solidFill>
                  <a:schemeClr val="tx1"/>
                </a:solidFill>
              </a:rPr>
              <a:t> und </a:t>
            </a:r>
            <a:r>
              <a:rPr lang="en-GB" sz="1600" dirty="0" err="1" smtClean="0">
                <a:solidFill>
                  <a:schemeClr val="tx1"/>
                </a:solidFill>
              </a:rPr>
              <a:t>Spannungen</a:t>
            </a:r>
            <a:r>
              <a:rPr lang="en-GB" sz="1600" dirty="0" smtClean="0">
                <a:solidFill>
                  <a:schemeClr val="tx1"/>
                </a:solidFill>
              </a:rPr>
              <a:t>(</a:t>
            </a:r>
            <a:r>
              <a:rPr lang="en-GB" sz="1600" dirty="0" err="1" smtClean="0">
                <a:solidFill>
                  <a:schemeClr val="tx1"/>
                </a:solidFill>
              </a:rPr>
              <a:t>Kalter</a:t>
            </a:r>
            <a:r>
              <a:rPr lang="en-GB" sz="1600" dirty="0" smtClean="0">
                <a:solidFill>
                  <a:schemeClr val="tx1"/>
                </a:solidFill>
              </a:rPr>
              <a:t> Krieg) </a:t>
            </a:r>
            <a:r>
              <a:rPr lang="en-GB" sz="1600" dirty="0" err="1" smtClean="0">
                <a:solidFill>
                  <a:schemeClr val="tx1"/>
                </a:solidFill>
              </a:rPr>
              <a:t>zwischen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Ost</a:t>
            </a:r>
            <a:r>
              <a:rPr lang="en-GB" sz="1600" dirty="0" smtClean="0">
                <a:solidFill>
                  <a:schemeClr val="tx1"/>
                </a:solidFill>
              </a:rPr>
              <a:t> und West </a:t>
            </a:r>
            <a:r>
              <a:rPr lang="en-GB" sz="1600" dirty="0" err="1" smtClean="0">
                <a:solidFill>
                  <a:schemeClr val="tx1"/>
                </a:solidFill>
              </a:rPr>
              <a:t>erreichen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einen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Höhepunkt</a:t>
            </a:r>
            <a:r>
              <a:rPr lang="en-GB" sz="1600" dirty="0" smtClean="0">
                <a:solidFill>
                  <a:schemeClr val="tx1"/>
                </a:solidFill>
              </a:rPr>
              <a:t>, </a:t>
            </a:r>
            <a:r>
              <a:rPr lang="en-GB" sz="1600" dirty="0" err="1" smtClean="0">
                <a:solidFill>
                  <a:schemeClr val="tx1"/>
                </a:solidFill>
              </a:rPr>
              <a:t>es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droht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ein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Atomkrieg</a:t>
            </a:r>
            <a:endParaRPr lang="en-GB" sz="1600" dirty="0" smtClean="0">
              <a:solidFill>
                <a:schemeClr val="tx1"/>
              </a:solidFill>
            </a:endParaRP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Die </a:t>
            </a:r>
            <a:r>
              <a:rPr lang="en-GB" sz="1600" dirty="0" err="1" smtClean="0">
                <a:solidFill>
                  <a:schemeClr val="tx1"/>
                </a:solidFill>
              </a:rPr>
              <a:t>Grenze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zwischen</a:t>
            </a:r>
            <a:r>
              <a:rPr lang="en-GB" sz="1600" dirty="0" smtClean="0">
                <a:solidFill>
                  <a:schemeClr val="tx1"/>
                </a:solidFill>
              </a:rPr>
              <a:t> der DDR und der BRD </a:t>
            </a:r>
            <a:r>
              <a:rPr lang="en-GB" sz="1600" dirty="0" err="1" smtClean="0">
                <a:solidFill>
                  <a:schemeClr val="tx1"/>
                </a:solidFill>
              </a:rPr>
              <a:t>wird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durch</a:t>
            </a:r>
            <a:r>
              <a:rPr lang="en-GB" sz="1600" dirty="0" smtClean="0">
                <a:solidFill>
                  <a:schemeClr val="tx1"/>
                </a:solidFill>
              </a:rPr>
              <a:t> das Regime </a:t>
            </a:r>
            <a:r>
              <a:rPr lang="en-GB" sz="1600" dirty="0" err="1" smtClean="0">
                <a:solidFill>
                  <a:schemeClr val="tx1"/>
                </a:solidFill>
              </a:rPr>
              <a:t>mit</a:t>
            </a:r>
            <a:r>
              <a:rPr lang="en-GB" sz="1600" dirty="0" smtClean="0">
                <a:solidFill>
                  <a:schemeClr val="tx1"/>
                </a:solidFill>
              </a:rPr>
              <a:t> der </a:t>
            </a:r>
            <a:r>
              <a:rPr lang="en-GB" sz="1600" dirty="0" err="1" smtClean="0">
                <a:solidFill>
                  <a:schemeClr val="tx1"/>
                </a:solidFill>
              </a:rPr>
              <a:t>Unterstützung</a:t>
            </a:r>
            <a:r>
              <a:rPr lang="en-GB" sz="1600" dirty="0" smtClean="0">
                <a:solidFill>
                  <a:schemeClr val="tx1"/>
                </a:solidFill>
              </a:rPr>
              <a:t> der UDSSR </a:t>
            </a:r>
            <a:r>
              <a:rPr lang="en-GB" sz="1600" dirty="0" err="1" smtClean="0">
                <a:solidFill>
                  <a:schemeClr val="tx1"/>
                </a:solidFill>
              </a:rPr>
              <a:t>unüberwindbar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gemacht</a:t>
            </a:r>
            <a:r>
              <a:rPr lang="en-GB" sz="1600" dirty="0" smtClean="0">
                <a:solidFill>
                  <a:schemeClr val="tx1"/>
                </a:solidFill>
              </a:rPr>
              <a:t> und </a:t>
            </a:r>
            <a:r>
              <a:rPr lang="en-GB" sz="1600" dirty="0" err="1" smtClean="0">
                <a:solidFill>
                  <a:schemeClr val="tx1"/>
                </a:solidFill>
              </a:rPr>
              <a:t>durch</a:t>
            </a:r>
            <a:r>
              <a:rPr lang="en-GB" sz="1600" dirty="0" smtClean="0">
                <a:solidFill>
                  <a:schemeClr val="tx1"/>
                </a:solidFill>
              </a:rPr>
              <a:t> den </a:t>
            </a:r>
            <a:r>
              <a:rPr lang="en-GB" sz="1600" dirty="0" err="1" smtClean="0">
                <a:solidFill>
                  <a:schemeClr val="tx1"/>
                </a:solidFill>
              </a:rPr>
              <a:t>Bau</a:t>
            </a:r>
            <a:r>
              <a:rPr lang="en-GB" sz="1600" dirty="0" smtClean="0">
                <a:solidFill>
                  <a:schemeClr val="tx1"/>
                </a:solidFill>
              </a:rPr>
              <a:t> der </a:t>
            </a:r>
            <a:r>
              <a:rPr lang="en-GB" sz="1600" dirty="0" err="1" smtClean="0">
                <a:solidFill>
                  <a:schemeClr val="tx1"/>
                </a:solidFill>
              </a:rPr>
              <a:t>Mauer</a:t>
            </a:r>
            <a:r>
              <a:rPr lang="en-GB" sz="1600" dirty="0" smtClean="0">
                <a:solidFill>
                  <a:schemeClr val="tx1"/>
                </a:solidFill>
              </a:rPr>
              <a:t>  </a:t>
            </a:r>
            <a:r>
              <a:rPr lang="en-GB" sz="1600" dirty="0" err="1" smtClean="0">
                <a:solidFill>
                  <a:schemeClr val="tx1"/>
                </a:solidFill>
              </a:rPr>
              <a:t>befindet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sich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Westberlin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als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eine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Insel</a:t>
            </a:r>
            <a:r>
              <a:rPr lang="en-GB" sz="1600" dirty="0" smtClean="0">
                <a:solidFill>
                  <a:schemeClr val="tx1"/>
                </a:solidFill>
              </a:rPr>
              <a:t> in der DDR.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5" name="Left-Right Arrow 14"/>
          <p:cNvSpPr/>
          <p:nvPr/>
        </p:nvSpPr>
        <p:spPr>
          <a:xfrm>
            <a:off x="714657" y="566682"/>
            <a:ext cx="7884876" cy="1188132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1945-1990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Die </a:t>
            </a:r>
            <a:r>
              <a:rPr lang="en-GB" dirty="0" err="1" smtClean="0">
                <a:solidFill>
                  <a:schemeClr val="tx1"/>
                </a:solidFill>
              </a:rPr>
              <a:t>Zeit</a:t>
            </a:r>
            <a:r>
              <a:rPr lang="en-GB" dirty="0" smtClean="0">
                <a:solidFill>
                  <a:schemeClr val="tx1"/>
                </a:solidFill>
              </a:rPr>
              <a:t> des  ‘</a:t>
            </a:r>
            <a:r>
              <a:rPr lang="en-GB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Kalten</a:t>
            </a:r>
            <a:r>
              <a:rPr lang="en-GB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Krieges</a:t>
            </a:r>
            <a:r>
              <a:rPr lang="en-GB" dirty="0" smtClean="0">
                <a:solidFill>
                  <a:schemeClr val="tx1"/>
                </a:solidFill>
              </a:rPr>
              <a:t>’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Up Arrow Callout 15"/>
          <p:cNvSpPr/>
          <p:nvPr/>
        </p:nvSpPr>
        <p:spPr>
          <a:xfrm>
            <a:off x="7876669" y="2132856"/>
            <a:ext cx="1260140" cy="3896902"/>
          </a:xfrm>
          <a:prstGeom prst="upArrowCallout">
            <a:avLst/>
          </a:prstGeom>
          <a:solidFill>
            <a:schemeClr val="tx2">
              <a:lumMod val="50000"/>
              <a:lumOff val="5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1990- </a:t>
            </a:r>
            <a:r>
              <a:rPr lang="en-GB" sz="1600" dirty="0" err="1" smtClean="0">
                <a:solidFill>
                  <a:schemeClr val="tx1"/>
                </a:solidFill>
              </a:rPr>
              <a:t>Wiederver-einigung</a:t>
            </a:r>
            <a:r>
              <a:rPr lang="en-GB" sz="1600" dirty="0" smtClean="0">
                <a:solidFill>
                  <a:schemeClr val="tx1"/>
                </a:solidFill>
              </a:rPr>
              <a:t>.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Up Arrow Callout 18"/>
          <p:cNvSpPr/>
          <p:nvPr/>
        </p:nvSpPr>
        <p:spPr>
          <a:xfrm>
            <a:off x="1907704" y="2060848"/>
            <a:ext cx="1548172" cy="3852428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7861"/>
            </a:avLst>
          </a:prstGeom>
          <a:solidFill>
            <a:srgbClr val="66FF33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1949</a:t>
            </a:r>
            <a:r>
              <a:rPr lang="en-GB" sz="1600" dirty="0" smtClean="0">
                <a:solidFill>
                  <a:schemeClr val="tx1"/>
                </a:solidFill>
              </a:rPr>
              <a:t>- </a:t>
            </a:r>
            <a:r>
              <a:rPr lang="en-GB" sz="1600" dirty="0" err="1">
                <a:solidFill>
                  <a:schemeClr val="tx1"/>
                </a:solidFill>
              </a:rPr>
              <a:t>A</a:t>
            </a:r>
            <a:r>
              <a:rPr lang="en-GB" sz="1600" dirty="0" err="1" smtClean="0">
                <a:solidFill>
                  <a:schemeClr val="tx1"/>
                </a:solidFill>
              </a:rPr>
              <a:t>us</a:t>
            </a:r>
            <a:r>
              <a:rPr lang="en-GB" sz="1600" dirty="0" smtClean="0">
                <a:solidFill>
                  <a:schemeClr val="tx1"/>
                </a:solidFill>
              </a:rPr>
              <a:t> den </a:t>
            </a:r>
            <a:r>
              <a:rPr lang="en-GB" sz="1600" dirty="0" err="1" smtClean="0">
                <a:solidFill>
                  <a:schemeClr val="tx1"/>
                </a:solidFill>
              </a:rPr>
              <a:t>drei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westlichen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Besatzungs-zonen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entsteht</a:t>
            </a:r>
            <a:r>
              <a:rPr lang="en-GB" sz="1600" dirty="0" smtClean="0">
                <a:solidFill>
                  <a:schemeClr val="tx1"/>
                </a:solidFill>
              </a:rPr>
              <a:t> die BRD. In der </a:t>
            </a:r>
            <a:r>
              <a:rPr lang="en-GB" sz="1600" dirty="0" err="1" smtClean="0">
                <a:solidFill>
                  <a:schemeClr val="tx1"/>
                </a:solidFill>
              </a:rPr>
              <a:t>sowjetischen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Besatztungs</a:t>
            </a:r>
            <a:r>
              <a:rPr lang="en-GB" sz="1600" dirty="0" smtClean="0">
                <a:solidFill>
                  <a:schemeClr val="tx1"/>
                </a:solidFill>
              </a:rPr>
              <a:t>-zone </a:t>
            </a:r>
            <a:r>
              <a:rPr lang="en-GB" sz="1600" dirty="0" err="1" smtClean="0">
                <a:solidFill>
                  <a:schemeClr val="tx1"/>
                </a:solidFill>
              </a:rPr>
              <a:t>entsteht</a:t>
            </a:r>
            <a:r>
              <a:rPr lang="en-GB" sz="1600" dirty="0" smtClean="0">
                <a:solidFill>
                  <a:schemeClr val="tx1"/>
                </a:solidFill>
              </a:rPr>
              <a:t> die DDR.  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8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10" grpId="0" animBg="1"/>
      <p:bldP spid="11" grpId="0" animBg="1"/>
      <p:bldP spid="14" grpId="0" animBg="1"/>
      <p:bldP spid="15" grpId="0" animBg="1"/>
      <p:bldP spid="16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420966"/>
            <a:ext cx="6804496" cy="1207834"/>
          </a:xfrm>
        </p:spPr>
        <p:txBody>
          <a:bodyPr/>
          <a:lstStyle/>
          <a:p>
            <a:r>
              <a:rPr lang="en-GB" dirty="0" smtClean="0"/>
              <a:t>-Der film </a:t>
            </a:r>
            <a:r>
              <a:rPr lang="en-GB" dirty="0" err="1" smtClean="0"/>
              <a:t>spielt</a:t>
            </a:r>
            <a:r>
              <a:rPr lang="en-GB" dirty="0" smtClean="0"/>
              <a:t> in </a:t>
            </a:r>
            <a:r>
              <a:rPr lang="en-GB" dirty="0" err="1" smtClean="0"/>
              <a:t>ungarn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 1988</a:t>
            </a:r>
            <a:br>
              <a:rPr lang="en-GB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CFF1-8EA0-49AF-AD6A-E7744C0E4D7E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220072" y="1376772"/>
            <a:ext cx="3852428" cy="5292588"/>
          </a:xfrm>
        </p:spPr>
        <p:txBody>
          <a:bodyPr/>
          <a:lstStyle/>
          <a:p>
            <a:r>
              <a:rPr lang="de-DE" b="0" dirty="0" smtClean="0"/>
              <a:t>-Balaton(Plattensee)</a:t>
            </a:r>
          </a:p>
          <a:p>
            <a:endParaRPr lang="en-GB" b="0" dirty="0" smtClean="0"/>
          </a:p>
          <a:p>
            <a:r>
              <a:rPr lang="en-GB" b="0" dirty="0" smtClean="0"/>
              <a:t>-</a:t>
            </a:r>
            <a:r>
              <a:rPr lang="en-GB" b="0" dirty="0" err="1" smtClean="0"/>
              <a:t>ein</a:t>
            </a:r>
            <a:r>
              <a:rPr lang="en-GB" b="0" dirty="0" smtClean="0"/>
              <a:t> </a:t>
            </a:r>
            <a:r>
              <a:rPr lang="en-GB" b="0" dirty="0" err="1" smtClean="0"/>
              <a:t>kommunistischer</a:t>
            </a:r>
            <a:r>
              <a:rPr lang="en-GB" b="0" dirty="0" smtClean="0"/>
              <a:t> </a:t>
            </a:r>
            <a:r>
              <a:rPr lang="en-GB" b="0" dirty="0" err="1" smtClean="0"/>
              <a:t>staat</a:t>
            </a:r>
            <a:endParaRPr lang="en-GB" b="0" dirty="0" smtClean="0"/>
          </a:p>
          <a:p>
            <a:endParaRPr lang="en-GB" b="0" dirty="0" smtClean="0"/>
          </a:p>
          <a:p>
            <a:r>
              <a:rPr lang="en-GB" b="0" dirty="0" smtClean="0"/>
              <a:t>-von der </a:t>
            </a:r>
            <a:r>
              <a:rPr lang="en-GB" b="0" dirty="0" err="1" smtClean="0"/>
              <a:t>UdSSr</a:t>
            </a:r>
            <a:r>
              <a:rPr lang="en-GB" b="0" dirty="0" smtClean="0"/>
              <a:t> </a:t>
            </a:r>
            <a:r>
              <a:rPr lang="en-GB" b="0" dirty="0" err="1" smtClean="0"/>
              <a:t>kontrolliert</a:t>
            </a:r>
            <a:endParaRPr lang="en-GB" b="0" dirty="0" smtClean="0"/>
          </a:p>
          <a:p>
            <a:endParaRPr lang="en-GB" b="0" dirty="0" smtClean="0"/>
          </a:p>
          <a:p>
            <a:r>
              <a:rPr lang="en-GB" b="0" dirty="0" smtClean="0"/>
              <a:t>-</a:t>
            </a:r>
            <a:r>
              <a:rPr lang="en-GB" b="0" dirty="0" err="1" smtClean="0"/>
              <a:t>andere</a:t>
            </a:r>
            <a:r>
              <a:rPr lang="en-GB" b="0" dirty="0" smtClean="0"/>
              <a:t> </a:t>
            </a:r>
            <a:r>
              <a:rPr lang="en-GB" b="0" dirty="0" err="1" smtClean="0"/>
              <a:t>kommunistische</a:t>
            </a:r>
            <a:r>
              <a:rPr lang="en-GB" b="0" dirty="0" smtClean="0"/>
              <a:t> </a:t>
            </a:r>
            <a:r>
              <a:rPr lang="en-GB" b="0" dirty="0" err="1" smtClean="0"/>
              <a:t>staaten</a:t>
            </a:r>
            <a:r>
              <a:rPr lang="en-GB" b="0" dirty="0" smtClean="0"/>
              <a:t> </a:t>
            </a:r>
            <a:r>
              <a:rPr lang="en-GB" b="0" dirty="0" err="1" smtClean="0"/>
              <a:t>sind</a:t>
            </a:r>
            <a:r>
              <a:rPr lang="en-GB" b="0" dirty="0" smtClean="0"/>
              <a:t>...</a:t>
            </a:r>
          </a:p>
          <a:p>
            <a:pPr>
              <a:buFontTx/>
              <a:buChar char="-"/>
            </a:pP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6772"/>
            <a:ext cx="5089159" cy="5301208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051720" y="4689140"/>
            <a:ext cx="972108" cy="43204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CCAE9-DBA3-4A10-8A72-79DA195B1069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431800" y="2600908"/>
            <a:ext cx="8496684" cy="3815766"/>
          </a:xfrm>
        </p:spPr>
        <p:txBody>
          <a:bodyPr/>
          <a:lstStyle/>
          <a:p>
            <a:endParaRPr lang="de-DE" dirty="0"/>
          </a:p>
          <a:p>
            <a:pPr marL="342900" indent="-342900">
              <a:buFont typeface="Arial" pitchFamily="34" charset="0"/>
              <a:buChar char="•"/>
            </a:pPr>
            <a:endParaRPr lang="de-DE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b="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 smtClean="0"/>
              <a:t>U</a:t>
            </a:r>
            <a:r>
              <a:rPr lang="de-DE" b="0" dirty="0" err="1" smtClean="0"/>
              <a:t>rlaubsort</a:t>
            </a:r>
            <a:r>
              <a:rPr lang="de-DE" b="0" dirty="0" smtClean="0"/>
              <a:t> an dem Ost-</a:t>
            </a:r>
            <a:r>
              <a:rPr lang="de-DE" b="0" dirty="0"/>
              <a:t> </a:t>
            </a:r>
            <a:r>
              <a:rPr lang="de-DE" b="0" dirty="0" smtClean="0"/>
              <a:t>und Westdeutsche Ferien verbringen</a:t>
            </a:r>
            <a:endParaRPr lang="de-DE" b="0" dirty="0"/>
          </a:p>
          <a:p>
            <a:endParaRPr lang="de-DE" b="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 smtClean="0"/>
              <a:t>K</a:t>
            </a:r>
            <a:r>
              <a:rPr lang="de-DE" b="0" dirty="0" err="1" smtClean="0"/>
              <a:t>ontakt</a:t>
            </a:r>
            <a:r>
              <a:rPr lang="de-DE" b="0" dirty="0" smtClean="0"/>
              <a:t> mit westdeutschen war von der </a:t>
            </a:r>
            <a:r>
              <a:rPr lang="de-DE" b="0" dirty="0" err="1" smtClean="0"/>
              <a:t>DDr</a:t>
            </a:r>
            <a:r>
              <a:rPr lang="de-DE" b="0" dirty="0" smtClean="0"/>
              <a:t> nicht gewollt</a:t>
            </a:r>
          </a:p>
          <a:p>
            <a:pPr marL="342900" indent="-342900">
              <a:buFont typeface="Arial" pitchFamily="34" charset="0"/>
              <a:buChar char="•"/>
            </a:pPr>
            <a:endParaRPr lang="de-DE" b="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 smtClean="0"/>
              <a:t>G</a:t>
            </a:r>
            <a:r>
              <a:rPr lang="de-DE" b="0" dirty="0" err="1" smtClean="0"/>
              <a:t>roße</a:t>
            </a:r>
            <a:r>
              <a:rPr lang="de-DE" b="0" dirty="0" smtClean="0"/>
              <a:t> unterschiede zwischen ost- und westdeutschen</a:t>
            </a:r>
          </a:p>
          <a:p>
            <a:pPr marL="342900" indent="-342900">
              <a:buFont typeface="Arial" pitchFamily="34" charset="0"/>
              <a:buChar char="•"/>
            </a:pPr>
            <a:endParaRPr lang="de-DE" dirty="0"/>
          </a:p>
          <a:p>
            <a:pPr marL="342900" indent="-342900">
              <a:buFont typeface="Arial" pitchFamily="34" charset="0"/>
              <a:buChar char="•"/>
            </a:pP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342900" indent="-342900">
              <a:buFont typeface="Arial" pitchFamily="34" charset="0"/>
              <a:buChar char="•"/>
            </a:pPr>
            <a:endParaRPr lang="de-DE" dirty="0"/>
          </a:p>
          <a:p>
            <a:pPr marL="342900" indent="-342900">
              <a:buFont typeface="Arial" pitchFamily="34" charset="0"/>
              <a:buChar char="•"/>
            </a:pPr>
            <a:endParaRPr lang="de-DE" dirty="0"/>
          </a:p>
          <a:p>
            <a:pPr lvl="1"/>
            <a:endParaRPr lang="de-DE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1800" y="420966"/>
            <a:ext cx="6588472" cy="1027814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Was </a:t>
            </a:r>
            <a:r>
              <a:rPr lang="en-US" dirty="0" err="1" smtClean="0">
                <a:solidFill>
                  <a:srgbClr val="92D050"/>
                </a:solidFill>
              </a:rPr>
              <a:t>passiert</a:t>
            </a:r>
            <a:r>
              <a:rPr lang="en-US" dirty="0" smtClean="0">
                <a:solidFill>
                  <a:srgbClr val="92D050"/>
                </a:solidFill>
              </a:rPr>
              <a:t> am Balaton</a:t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dirty="0" smtClean="0">
                <a:solidFill>
                  <a:srgbClr val="92D050"/>
                </a:solidFill>
              </a:rPr>
              <a:t>in </a:t>
            </a:r>
            <a:r>
              <a:rPr lang="en-US" dirty="0" err="1" smtClean="0">
                <a:solidFill>
                  <a:srgbClr val="92D050"/>
                </a:solidFill>
              </a:rPr>
              <a:t>Ungarn</a:t>
            </a:r>
            <a:r>
              <a:rPr lang="en-US" dirty="0" smtClean="0">
                <a:solidFill>
                  <a:srgbClr val="92D050"/>
                </a:solidFill>
              </a:rPr>
              <a:t>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74" b="16840"/>
          <a:stretch/>
        </p:blipFill>
        <p:spPr bwMode="auto">
          <a:xfrm>
            <a:off x="467544" y="1196752"/>
            <a:ext cx="4874471" cy="2120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10594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92D050"/>
                </a:solidFill>
              </a:rPr>
              <a:t>Westwind:</a:t>
            </a:r>
            <a:endParaRPr lang="de-DE" dirty="0">
              <a:solidFill>
                <a:srgbClr val="92D05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544C-972A-4C43-A7D8-7D6FE567A495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51520" y="980728"/>
            <a:ext cx="4320480" cy="4212468"/>
          </a:xfrm>
        </p:spPr>
        <p:txBody>
          <a:bodyPr/>
          <a:lstStyle/>
          <a:p>
            <a:endParaRPr lang="en-GB" b="0" dirty="0"/>
          </a:p>
          <a:p>
            <a:pPr>
              <a:buFontTx/>
              <a:buChar char="-"/>
            </a:pPr>
            <a:r>
              <a:rPr lang="en-GB" b="0" dirty="0"/>
              <a:t>Die </a:t>
            </a:r>
            <a:r>
              <a:rPr lang="en-GB" b="0" dirty="0" err="1"/>
              <a:t>protagonisten</a:t>
            </a:r>
            <a:r>
              <a:rPr lang="en-GB" b="0" dirty="0"/>
              <a:t>:</a:t>
            </a:r>
          </a:p>
          <a:p>
            <a:pPr lvl="3">
              <a:buFontTx/>
              <a:buChar char="-"/>
            </a:pPr>
            <a:r>
              <a:rPr lang="en-GB" dirty="0" err="1"/>
              <a:t>Mädchen</a:t>
            </a:r>
            <a:r>
              <a:rPr lang="en-GB" dirty="0"/>
              <a:t> </a:t>
            </a:r>
            <a:r>
              <a:rPr lang="en-GB" dirty="0" err="1"/>
              <a:t>aus</a:t>
            </a:r>
            <a:r>
              <a:rPr lang="en-GB" dirty="0"/>
              <a:t> der DDR</a:t>
            </a:r>
          </a:p>
          <a:p>
            <a:endParaRPr lang="de-D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Zwillingsschwestern </a:t>
            </a:r>
          </a:p>
          <a:p>
            <a:pPr marL="285750" indent="-285750"/>
            <a:r>
              <a:rPr lang="de-DE" dirty="0" smtClean="0"/>
              <a:t>	aus der DDr</a:t>
            </a:r>
          </a:p>
          <a:p>
            <a:pPr marL="285750" indent="-285750">
              <a:buFont typeface="Arial" pitchFamily="34" charset="0"/>
              <a:buChar char="•"/>
            </a:pPr>
            <a:endParaRPr lang="de-DE" dirty="0" smtClean="0"/>
          </a:p>
          <a:p>
            <a:pPr marL="285750" indent="-285750"/>
            <a:endParaRPr lang="de-DE" dirty="0"/>
          </a:p>
          <a:p>
            <a:pPr marL="285750" indent="-285750">
              <a:buFont typeface="Arial" pitchFamily="34" charset="0"/>
              <a:buChar char="•"/>
            </a:pPr>
            <a:endParaRPr lang="de-DE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</a:t>
            </a:r>
            <a:r>
              <a:rPr lang="de-DE" dirty="0" smtClean="0"/>
              <a:t>rfolgreiche Ruderinnen</a:t>
            </a:r>
          </a:p>
          <a:p>
            <a:pPr marL="285750" indent="-285750">
              <a:buFont typeface="Arial" pitchFamily="34" charset="0"/>
              <a:buChar char="•"/>
            </a:pPr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</a:t>
            </a:r>
            <a:r>
              <a:rPr lang="de-DE" dirty="0" err="1" smtClean="0"/>
              <a:t>raining</a:t>
            </a:r>
            <a:r>
              <a:rPr lang="de-DE" dirty="0" smtClean="0"/>
              <a:t> und </a:t>
            </a:r>
            <a:r>
              <a:rPr lang="de-DE" dirty="0" err="1" smtClean="0"/>
              <a:t>ferien</a:t>
            </a:r>
            <a:r>
              <a:rPr lang="de-DE" dirty="0" smtClean="0"/>
              <a:t> im Pionierlager</a:t>
            </a:r>
            <a:endParaRPr lang="de-DE" dirty="0"/>
          </a:p>
          <a:p>
            <a:pPr marL="342900" indent="-342900">
              <a:buFont typeface="Arial" pitchFamily="34" charset="0"/>
              <a:buChar char="•"/>
            </a:pPr>
            <a:endParaRPr lang="de-DE" dirty="0"/>
          </a:p>
          <a:p>
            <a:pPr marL="342900" indent="-342900">
              <a:buFont typeface="Arial" pitchFamily="34" charset="0"/>
              <a:buChar char="•"/>
            </a:pPr>
            <a:endParaRPr lang="de-DE" dirty="0" smtClean="0"/>
          </a:p>
          <a:p>
            <a:pPr lvl="1"/>
            <a:endParaRPr lang="de-DE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3" b="9474"/>
          <a:stretch/>
        </p:blipFill>
        <p:spPr bwMode="auto">
          <a:xfrm>
            <a:off x="5220072" y="2960948"/>
            <a:ext cx="3132348" cy="152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0" t="8017" b="11633"/>
          <a:stretch/>
        </p:blipFill>
        <p:spPr bwMode="auto">
          <a:xfrm>
            <a:off x="6866389" y="1075513"/>
            <a:ext cx="2189546" cy="1591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181" r="33514" b="16297"/>
          <a:stretch/>
        </p:blipFill>
        <p:spPr bwMode="auto">
          <a:xfrm>
            <a:off x="4788024" y="4689140"/>
            <a:ext cx="3564396" cy="175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t="6957" r="11547" b="10185"/>
          <a:stretch/>
        </p:blipFill>
        <p:spPr bwMode="auto">
          <a:xfrm>
            <a:off x="4391979" y="1160749"/>
            <a:ext cx="2353887" cy="1505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94885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92D050"/>
                </a:solidFill>
              </a:rPr>
              <a:t>Was sind </a:t>
            </a:r>
            <a:r>
              <a:rPr lang="de-DE" dirty="0" err="1" smtClean="0">
                <a:solidFill>
                  <a:srgbClr val="92D050"/>
                </a:solidFill>
              </a:rPr>
              <a:t>pioniere</a:t>
            </a:r>
            <a:r>
              <a:rPr lang="de-DE" dirty="0" smtClean="0">
                <a:solidFill>
                  <a:srgbClr val="92D050"/>
                </a:solidFill>
              </a:rPr>
              <a:t>?</a:t>
            </a:r>
            <a:endParaRPr lang="de-DE" dirty="0">
              <a:solidFill>
                <a:srgbClr val="92D05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672EC-C3A6-4E6F-B213-55E0FA4423C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15516" y="908721"/>
            <a:ext cx="7093335" cy="5507954"/>
          </a:xfrm>
        </p:spPr>
        <p:txBody>
          <a:bodyPr/>
          <a:lstStyle/>
          <a:p>
            <a:endParaRPr lang="de-DE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Waren eine politische </a:t>
            </a:r>
            <a:r>
              <a:rPr lang="de-DE" dirty="0" err="1" smtClean="0"/>
              <a:t>organisation</a:t>
            </a:r>
            <a:r>
              <a:rPr lang="de-DE" dirty="0" smtClean="0"/>
              <a:t> in der </a:t>
            </a:r>
            <a:r>
              <a:rPr lang="de-DE" dirty="0" err="1" smtClean="0"/>
              <a:t>Ddr</a:t>
            </a:r>
            <a:r>
              <a:rPr lang="de-DE" dirty="0" smtClean="0"/>
              <a:t> für Kinder</a:t>
            </a:r>
            <a:endParaRPr lang="de-DE" dirty="0"/>
          </a:p>
          <a:p>
            <a:endParaRPr lang="de-DE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/>
              <a:t>Sie </a:t>
            </a:r>
            <a:r>
              <a:rPr lang="de-DE" dirty="0" smtClean="0"/>
              <a:t>hatten einen speziellen Gruß: „für Frieden und </a:t>
            </a:r>
            <a:r>
              <a:rPr lang="de-DE" dirty="0" err="1" smtClean="0"/>
              <a:t>sozialismus</a:t>
            </a:r>
            <a:r>
              <a:rPr lang="de-DE" dirty="0" smtClean="0"/>
              <a:t>: seid Bereit!“</a:t>
            </a:r>
          </a:p>
          <a:p>
            <a:pPr marL="285750" indent="-285750">
              <a:buFont typeface="Arial" pitchFamily="34" charset="0"/>
              <a:buChar char="•"/>
            </a:pPr>
            <a:endParaRPr lang="de-DE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Sie trugen blaue und rote </a:t>
            </a:r>
            <a:r>
              <a:rPr lang="de-DE" dirty="0" err="1" smtClean="0"/>
              <a:t>halstücher</a:t>
            </a:r>
            <a:endParaRPr lang="de-DE" dirty="0" smtClean="0"/>
          </a:p>
          <a:p>
            <a:pPr marL="285750" indent="-285750">
              <a:buFont typeface="Arial" pitchFamily="34" charset="0"/>
              <a:buChar char="•"/>
            </a:pPr>
            <a:endParaRPr lang="de-DE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</a:t>
            </a:r>
            <a:r>
              <a:rPr lang="de-DE" dirty="0" err="1" smtClean="0"/>
              <a:t>rganisierten</a:t>
            </a:r>
            <a:r>
              <a:rPr lang="de-DE" dirty="0" smtClean="0"/>
              <a:t> Feriencamps</a:t>
            </a:r>
            <a:endParaRPr lang="de-DE" dirty="0"/>
          </a:p>
          <a:p>
            <a:endParaRPr lang="de-DE" dirty="0"/>
          </a:p>
          <a:p>
            <a:pPr marL="342900" indent="-342900">
              <a:buFont typeface="Arial" pitchFamily="34" charset="0"/>
              <a:buChar char="•"/>
            </a:pPr>
            <a:endParaRPr lang="de-DE" dirty="0" smtClean="0"/>
          </a:p>
          <a:p>
            <a:pPr lvl="1"/>
            <a:endParaRPr lang="de-DE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3537012"/>
            <a:ext cx="2340260" cy="312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82323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628"/>
            <a:ext cx="7272046" cy="1548172"/>
          </a:xfrm>
        </p:spPr>
        <p:txBody>
          <a:bodyPr/>
          <a:lstStyle/>
          <a:p>
            <a:r>
              <a:rPr lang="de-DE" dirty="0" smtClean="0">
                <a:solidFill>
                  <a:srgbClr val="92D050"/>
                </a:solidFill>
              </a:rPr>
              <a:t>Westwind: </a:t>
            </a:r>
            <a:r>
              <a:rPr lang="en-GB" dirty="0" err="1" smtClean="0">
                <a:solidFill>
                  <a:srgbClr val="92D050"/>
                </a:solidFill>
              </a:rPr>
              <a:t>Protagonisten</a:t>
            </a:r>
            <a:r>
              <a:rPr lang="en-GB" dirty="0" smtClean="0">
                <a:solidFill>
                  <a:srgbClr val="92D050"/>
                </a:solidFill>
              </a:rPr>
              <a:t> und </a:t>
            </a:r>
            <a:r>
              <a:rPr lang="en-GB" dirty="0" err="1" smtClean="0">
                <a:solidFill>
                  <a:srgbClr val="92D050"/>
                </a:solidFill>
              </a:rPr>
              <a:t>Personen</a:t>
            </a:r>
            <a:r>
              <a:rPr lang="en-GB" dirty="0" smtClean="0">
                <a:solidFill>
                  <a:srgbClr val="92D050"/>
                </a:solidFill>
              </a:rPr>
              <a:t> </a:t>
            </a:r>
            <a:r>
              <a:rPr lang="en-GB" dirty="0" err="1" smtClean="0">
                <a:solidFill>
                  <a:srgbClr val="92D050"/>
                </a:solidFill>
              </a:rPr>
              <a:t>aus</a:t>
            </a:r>
            <a:r>
              <a:rPr lang="en-GB" dirty="0" smtClean="0">
                <a:solidFill>
                  <a:srgbClr val="92D050"/>
                </a:solidFill>
              </a:rPr>
              <a:t> </a:t>
            </a:r>
            <a:r>
              <a:rPr lang="en-GB" dirty="0" err="1" smtClean="0">
                <a:solidFill>
                  <a:srgbClr val="92D050"/>
                </a:solidFill>
              </a:rPr>
              <a:t>dem</a:t>
            </a:r>
            <a:r>
              <a:rPr lang="en-GB" dirty="0" smtClean="0">
                <a:solidFill>
                  <a:srgbClr val="92D050"/>
                </a:solidFill>
              </a:rPr>
              <a:t> Film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E085-E7DB-4CEB-BA46-9C70BF3E61A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-die </a:t>
            </a:r>
            <a:r>
              <a:rPr lang="en-GB" dirty="0" err="1" smtClean="0"/>
              <a:t>jungen</a:t>
            </a:r>
            <a:r>
              <a:rPr lang="en-GB" dirty="0" smtClean="0"/>
              <a:t> </a:t>
            </a:r>
            <a:r>
              <a:rPr lang="en-GB" dirty="0" err="1" smtClean="0"/>
              <a:t>aus</a:t>
            </a:r>
            <a:r>
              <a:rPr lang="en-GB" dirty="0" smtClean="0"/>
              <a:t> der </a:t>
            </a:r>
            <a:r>
              <a:rPr lang="en-GB" dirty="0" err="1" smtClean="0"/>
              <a:t>BrD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>
              <a:buFontTx/>
              <a:buChar char="-"/>
            </a:pPr>
            <a:r>
              <a:rPr lang="en-GB" dirty="0" smtClean="0"/>
              <a:t>Die </a:t>
            </a:r>
            <a:r>
              <a:rPr lang="en-GB" dirty="0" err="1" smtClean="0"/>
              <a:t>jungen</a:t>
            </a:r>
            <a:r>
              <a:rPr lang="en-GB" dirty="0" smtClean="0"/>
              <a:t> </a:t>
            </a:r>
            <a:r>
              <a:rPr lang="en-GB" dirty="0" err="1" smtClean="0"/>
              <a:t>im</a:t>
            </a:r>
            <a:r>
              <a:rPr lang="en-GB" dirty="0" smtClean="0"/>
              <a:t> </a:t>
            </a:r>
            <a:r>
              <a:rPr lang="en-GB" dirty="0" err="1" smtClean="0"/>
              <a:t>pionierlager</a:t>
            </a:r>
            <a:r>
              <a:rPr lang="en-GB" dirty="0" smtClean="0"/>
              <a:t> </a:t>
            </a:r>
          </a:p>
          <a:p>
            <a:r>
              <a:rPr lang="en-GB" dirty="0" smtClean="0"/>
              <a:t>	der DDR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>
              <a:buFontTx/>
              <a:buChar char="-"/>
            </a:pPr>
            <a:r>
              <a:rPr lang="en-US" dirty="0" smtClean="0"/>
              <a:t>D</a:t>
            </a:r>
            <a:r>
              <a:rPr lang="en-GB" dirty="0" err="1" smtClean="0"/>
              <a:t>er</a:t>
            </a:r>
            <a:r>
              <a:rPr lang="en-GB" dirty="0" smtClean="0"/>
              <a:t> trainer </a:t>
            </a:r>
            <a:r>
              <a:rPr lang="en-GB" dirty="0" err="1" smtClean="0"/>
              <a:t>im</a:t>
            </a:r>
            <a:r>
              <a:rPr lang="en-GB" dirty="0" smtClean="0"/>
              <a:t> </a:t>
            </a:r>
            <a:r>
              <a:rPr lang="en-GB" dirty="0" err="1" smtClean="0"/>
              <a:t>pionierlager</a:t>
            </a:r>
            <a:endParaRPr lang="en-GB" dirty="0" smtClean="0"/>
          </a:p>
          <a:p>
            <a:pPr>
              <a:buFontTx/>
              <a:buChar char="-"/>
            </a:pPr>
            <a:endParaRPr lang="en-GB" dirty="0" smtClean="0"/>
          </a:p>
          <a:p>
            <a:pPr>
              <a:buFontTx/>
              <a:buChar char="-"/>
            </a:pP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beobachtet</a:t>
            </a:r>
            <a:r>
              <a:rPr lang="en-GB" dirty="0" smtClean="0"/>
              <a:t> die </a:t>
            </a:r>
            <a:r>
              <a:rPr lang="en-GB" dirty="0" err="1" smtClean="0"/>
              <a:t>jugendlichen</a:t>
            </a:r>
            <a:r>
              <a:rPr lang="en-GB" dirty="0" smtClean="0"/>
              <a:t> </a:t>
            </a:r>
          </a:p>
          <a:p>
            <a:r>
              <a:rPr lang="en-GB" dirty="0" smtClean="0"/>
              <a:t> </a:t>
            </a:r>
            <a:r>
              <a:rPr lang="en-GB" dirty="0" err="1" smtClean="0"/>
              <a:t>im</a:t>
            </a:r>
            <a:r>
              <a:rPr lang="en-GB" dirty="0" smtClean="0"/>
              <a:t> camp...</a:t>
            </a:r>
            <a:r>
              <a:rPr lang="en-GB" b="0" dirty="0" smtClean="0"/>
              <a:t> Freund </a:t>
            </a:r>
            <a:r>
              <a:rPr lang="en-GB" b="0" dirty="0" err="1" smtClean="0"/>
              <a:t>oder</a:t>
            </a:r>
            <a:r>
              <a:rPr lang="en-GB" b="0" dirty="0" smtClean="0"/>
              <a:t> </a:t>
            </a:r>
            <a:r>
              <a:rPr lang="en-GB" b="0" dirty="0" err="1" smtClean="0"/>
              <a:t>Feind</a:t>
            </a:r>
            <a:r>
              <a:rPr lang="en-GB" b="0" dirty="0" smtClean="0"/>
              <a:t>?</a:t>
            </a:r>
            <a:endParaRPr lang="en-GB" dirty="0" smtClean="0"/>
          </a:p>
          <a:p>
            <a:r>
              <a:rPr lang="en-GB" dirty="0" smtClean="0"/>
              <a:t>  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4" r="14650" b="11146"/>
          <a:stretch/>
        </p:blipFill>
        <p:spPr bwMode="auto">
          <a:xfrm>
            <a:off x="4644008" y="877185"/>
            <a:ext cx="3257294" cy="1891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2" t="8285" r="-696" b="11414"/>
          <a:stretch/>
        </p:blipFill>
        <p:spPr bwMode="auto">
          <a:xfrm>
            <a:off x="6156176" y="4833156"/>
            <a:ext cx="2231740" cy="1897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6670" r="18105" b="10722"/>
          <a:stretch/>
        </p:blipFill>
        <p:spPr bwMode="auto">
          <a:xfrm>
            <a:off x="5436096" y="2768208"/>
            <a:ext cx="2998370" cy="2064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E085-E7DB-4CEB-BA46-9C70BF3E61A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15516" y="1088740"/>
            <a:ext cx="4140460" cy="5436604"/>
          </a:xfrm>
        </p:spPr>
        <p:txBody>
          <a:bodyPr/>
          <a:lstStyle/>
          <a:p>
            <a:endParaRPr lang="en-GB" b="0" dirty="0" smtClean="0"/>
          </a:p>
          <a:p>
            <a:endParaRPr lang="en-GB" dirty="0" smtClean="0"/>
          </a:p>
          <a:p>
            <a:endParaRPr lang="en-GB" b="0" dirty="0" smtClean="0"/>
          </a:p>
          <a:p>
            <a:endParaRPr lang="en-GB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 bwMode="gray">
          <a:xfrm>
            <a:off x="4391980" y="1016732"/>
            <a:ext cx="4572508" cy="54366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1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735796" y="2852936"/>
            <a:ext cx="3924436" cy="1656184"/>
          </a:xfrm>
          <a:prstGeom prst="roundRect">
            <a:avLst/>
          </a:prstGeom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C00000"/>
                </a:solidFill>
              </a:rPr>
              <a:t>Themen</a:t>
            </a:r>
            <a:r>
              <a:rPr lang="en-GB" sz="3200" b="1" dirty="0" smtClean="0">
                <a:solidFill>
                  <a:srgbClr val="C00000"/>
                </a:solidFill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</a:rPr>
              <a:t>im</a:t>
            </a:r>
            <a:r>
              <a:rPr lang="en-GB" sz="3200" b="1" dirty="0" smtClean="0">
                <a:solidFill>
                  <a:srgbClr val="C00000"/>
                </a:solidFill>
              </a:rPr>
              <a:t> Film</a:t>
            </a:r>
            <a:endParaRPr lang="en-GB" sz="3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5436096" y="944724"/>
            <a:ext cx="3456384" cy="15841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 smtClean="0">
              <a:solidFill>
                <a:srgbClr val="0070C0"/>
              </a:solidFill>
            </a:endParaRPr>
          </a:p>
          <a:p>
            <a:r>
              <a:rPr lang="en-GB" dirty="0" err="1" smtClean="0">
                <a:solidFill>
                  <a:srgbClr val="0070C0"/>
                </a:solidFill>
              </a:rPr>
              <a:t>Gesundheit</a:t>
            </a:r>
            <a:r>
              <a:rPr lang="en-GB" dirty="0" smtClean="0">
                <a:solidFill>
                  <a:srgbClr val="0070C0"/>
                </a:solidFill>
              </a:rPr>
              <a:t> und </a:t>
            </a:r>
            <a:r>
              <a:rPr lang="en-GB" dirty="0" err="1" smtClean="0">
                <a:solidFill>
                  <a:srgbClr val="0070C0"/>
                </a:solidFill>
              </a:rPr>
              <a:t>Lebensstil</a:t>
            </a:r>
            <a:r>
              <a:rPr lang="en-GB" dirty="0" smtClean="0">
                <a:solidFill>
                  <a:srgbClr val="0070C0"/>
                </a:solidFill>
              </a:rPr>
              <a:t>...</a:t>
            </a:r>
          </a:p>
          <a:p>
            <a:r>
              <a:rPr lang="en-GB" dirty="0" smtClean="0"/>
              <a:t>	</a:t>
            </a:r>
            <a:r>
              <a:rPr lang="en-GB" dirty="0" smtClean="0">
                <a:solidFill>
                  <a:schemeClr val="tx1"/>
                </a:solidFill>
              </a:rPr>
              <a:t>- Sport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	- </a:t>
            </a:r>
            <a:r>
              <a:rPr lang="en-GB" dirty="0" err="1" smtClean="0">
                <a:solidFill>
                  <a:schemeClr val="tx1"/>
                </a:solidFill>
              </a:rPr>
              <a:t>Freizeit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	- </a:t>
            </a:r>
            <a:r>
              <a:rPr lang="en-GB" dirty="0" err="1">
                <a:solidFill>
                  <a:schemeClr val="tx1"/>
                </a:solidFill>
              </a:rPr>
              <a:t>A</a:t>
            </a:r>
            <a:r>
              <a:rPr lang="en-GB" dirty="0" err="1" smtClean="0">
                <a:solidFill>
                  <a:schemeClr val="tx1"/>
                </a:solidFill>
              </a:rPr>
              <a:t>lkohol</a:t>
            </a:r>
            <a:endParaRPr lang="en-GB" dirty="0" smtClean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7564" y="4941168"/>
            <a:ext cx="3456384" cy="154817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err="1" smtClean="0">
                <a:solidFill>
                  <a:srgbClr val="0070C0"/>
                </a:solidFill>
              </a:rPr>
              <a:t>Jugendkultur</a:t>
            </a:r>
            <a:r>
              <a:rPr lang="en-GB" dirty="0" smtClean="0">
                <a:solidFill>
                  <a:srgbClr val="0070C0"/>
                </a:solidFill>
              </a:rPr>
              <a:t>...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	- </a:t>
            </a:r>
            <a:r>
              <a:rPr lang="en-GB" dirty="0" err="1">
                <a:solidFill>
                  <a:schemeClr val="tx1"/>
                </a:solidFill>
              </a:rPr>
              <a:t>M</a:t>
            </a:r>
            <a:r>
              <a:rPr lang="en-GB" dirty="0" err="1" smtClean="0">
                <a:solidFill>
                  <a:schemeClr val="tx1"/>
                </a:solidFill>
              </a:rPr>
              <a:t>usik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	- </a:t>
            </a:r>
            <a:r>
              <a:rPr lang="en-GB" dirty="0" err="1">
                <a:solidFill>
                  <a:schemeClr val="tx1"/>
                </a:solidFill>
              </a:rPr>
              <a:t>T</a:t>
            </a:r>
            <a:r>
              <a:rPr lang="en-GB" dirty="0" err="1" smtClean="0">
                <a:solidFill>
                  <a:schemeClr val="tx1"/>
                </a:solidFill>
              </a:rPr>
              <a:t>echnologie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	- </a:t>
            </a:r>
            <a:r>
              <a:rPr lang="en-GB" dirty="0" err="1">
                <a:solidFill>
                  <a:schemeClr val="tx1"/>
                </a:solidFill>
              </a:rPr>
              <a:t>N</a:t>
            </a:r>
            <a:r>
              <a:rPr lang="en-GB" dirty="0" err="1" smtClean="0">
                <a:solidFill>
                  <a:schemeClr val="tx1"/>
                </a:solidFill>
              </a:rPr>
              <a:t>achtleben</a:t>
            </a:r>
            <a:endParaRPr lang="en-GB" dirty="0" smtClean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7544" y="944724"/>
            <a:ext cx="3456384" cy="154817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err="1" smtClean="0">
                <a:solidFill>
                  <a:srgbClr val="0070C0"/>
                </a:solidFill>
              </a:rPr>
              <a:t>Beziehungen</a:t>
            </a:r>
            <a:r>
              <a:rPr lang="en-GB" dirty="0" smtClean="0">
                <a:solidFill>
                  <a:srgbClr val="0070C0"/>
                </a:solidFill>
              </a:rPr>
              <a:t>...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	- </a:t>
            </a:r>
            <a:r>
              <a:rPr lang="en-GB" dirty="0" err="1">
                <a:solidFill>
                  <a:schemeClr val="tx1"/>
                </a:solidFill>
              </a:rPr>
              <a:t>F</a:t>
            </a:r>
            <a:r>
              <a:rPr lang="en-GB" dirty="0" err="1" smtClean="0">
                <a:solidFill>
                  <a:schemeClr val="tx1"/>
                </a:solidFill>
              </a:rPr>
              <a:t>amilie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	- </a:t>
            </a:r>
            <a:r>
              <a:rPr lang="en-GB" dirty="0" err="1" smtClean="0">
                <a:solidFill>
                  <a:schemeClr val="tx1"/>
                </a:solidFill>
              </a:rPr>
              <a:t>Freundschaft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	- </a:t>
            </a:r>
            <a:r>
              <a:rPr lang="en-GB" dirty="0" err="1" smtClean="0">
                <a:solidFill>
                  <a:schemeClr val="tx1"/>
                </a:solidFill>
              </a:rPr>
              <a:t>Liebe</a:t>
            </a:r>
            <a:endParaRPr lang="en-GB" dirty="0" smtClean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52020" y="5193196"/>
            <a:ext cx="4032448" cy="151216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 smtClean="0">
              <a:solidFill>
                <a:srgbClr val="0070C0"/>
              </a:solidFill>
            </a:endParaRPr>
          </a:p>
          <a:p>
            <a:r>
              <a:rPr lang="en-GB" dirty="0" err="1" smtClean="0">
                <a:solidFill>
                  <a:srgbClr val="0070C0"/>
                </a:solidFill>
              </a:rPr>
              <a:t>Staatsbürgerschaft</a:t>
            </a:r>
            <a:r>
              <a:rPr lang="en-GB" dirty="0" smtClean="0">
                <a:solidFill>
                  <a:srgbClr val="0070C0"/>
                </a:solidFill>
              </a:rPr>
              <a:t>...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	- </a:t>
            </a:r>
            <a:r>
              <a:rPr lang="en-GB" dirty="0" err="1">
                <a:solidFill>
                  <a:schemeClr val="tx1"/>
                </a:solidFill>
              </a:rPr>
              <a:t>G</a:t>
            </a:r>
            <a:r>
              <a:rPr lang="en-GB" dirty="0" err="1" smtClean="0">
                <a:solidFill>
                  <a:schemeClr val="tx1"/>
                </a:solidFill>
              </a:rPr>
              <a:t>leichberechtigung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	- </a:t>
            </a:r>
            <a:r>
              <a:rPr lang="en-GB" dirty="0" err="1">
                <a:solidFill>
                  <a:schemeClr val="tx1"/>
                </a:solidFill>
              </a:rPr>
              <a:t>K</a:t>
            </a:r>
            <a:r>
              <a:rPr lang="en-GB" dirty="0" err="1" smtClean="0">
                <a:solidFill>
                  <a:schemeClr val="tx1"/>
                </a:solidFill>
              </a:rPr>
              <a:t>ulturelle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U</a:t>
            </a:r>
            <a:r>
              <a:rPr lang="en-GB" dirty="0" err="1" smtClean="0">
                <a:solidFill>
                  <a:schemeClr val="tx1"/>
                </a:solidFill>
              </a:rPr>
              <a:t>nterschiede</a:t>
            </a:r>
            <a:r>
              <a:rPr lang="en-GB" dirty="0" smtClean="0">
                <a:solidFill>
                  <a:schemeClr val="tx1"/>
                </a:solidFill>
              </a:rPr>
              <a:t>/</a:t>
            </a:r>
            <a:r>
              <a:rPr lang="en-GB" dirty="0" err="1">
                <a:solidFill>
                  <a:schemeClr val="tx1"/>
                </a:solidFill>
              </a:rPr>
              <a:t>G</a:t>
            </a:r>
            <a:r>
              <a:rPr lang="en-GB" dirty="0" err="1" smtClean="0">
                <a:solidFill>
                  <a:schemeClr val="tx1"/>
                </a:solidFill>
              </a:rPr>
              <a:t>emeinsamkeiten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	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 rot="2143524">
            <a:off x="6170717" y="2373955"/>
            <a:ext cx="379850" cy="91215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Up Arrow 16"/>
          <p:cNvSpPr/>
          <p:nvPr/>
        </p:nvSpPr>
        <p:spPr>
          <a:xfrm rot="19835262">
            <a:off x="2424231" y="2244890"/>
            <a:ext cx="396044" cy="88787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Up Arrow 17"/>
          <p:cNvSpPr/>
          <p:nvPr/>
        </p:nvSpPr>
        <p:spPr>
          <a:xfrm rot="13200868">
            <a:off x="2740609" y="4220363"/>
            <a:ext cx="396044" cy="94311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Up Arrow 18"/>
          <p:cNvSpPr/>
          <p:nvPr/>
        </p:nvSpPr>
        <p:spPr>
          <a:xfrm rot="8698331">
            <a:off x="5787165" y="4348937"/>
            <a:ext cx="454235" cy="974748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E085-E7DB-4CEB-BA46-9C70BF3E61A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7" name="Explosion 2 6"/>
          <p:cNvSpPr/>
          <p:nvPr/>
        </p:nvSpPr>
        <p:spPr>
          <a:xfrm>
            <a:off x="287524" y="476672"/>
            <a:ext cx="8424936" cy="5940660"/>
          </a:xfrm>
          <a:prstGeom prst="irregularSeal2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>
            <a:outerShdw blurRad="50800" dist="2794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itchFamily="82" charset="0"/>
              </a:rPr>
              <a:t>QUIZ! </a:t>
            </a:r>
            <a:endParaRPr lang="en-GB" sz="9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itchFamily="82" charset="0"/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E085-E7DB-4CEB-BA46-9C70BF3E61A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6" name="Oval Callout 5"/>
          <p:cNvSpPr/>
          <p:nvPr/>
        </p:nvSpPr>
        <p:spPr>
          <a:xfrm>
            <a:off x="611560" y="1088740"/>
            <a:ext cx="7200800" cy="4968552"/>
          </a:xfrm>
          <a:prstGeom prst="wedgeEllipseCallout">
            <a:avLst>
              <a:gd name="adj1" fmla="val 62842"/>
              <a:gd name="adj2" fmla="val -41083"/>
            </a:avLst>
          </a:prstGeom>
          <a:solidFill>
            <a:schemeClr val="accent1">
              <a:lumMod val="60000"/>
              <a:lumOff val="40000"/>
            </a:schemeClr>
          </a:solidFill>
          <a:ln w="47625">
            <a:solidFill>
              <a:schemeClr val="tx1"/>
            </a:solidFill>
          </a:ln>
          <a:effectLst>
            <a:outerShdw blurRad="50800" dist="177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b="1" dirty="0" smtClean="0">
                <a:solidFill>
                  <a:schemeClr val="tx1"/>
                </a:solidFill>
              </a:rPr>
              <a:t> </a:t>
            </a:r>
            <a:endParaRPr lang="en-GB" sz="4000" b="1" dirty="0" smtClean="0">
              <a:solidFill>
                <a:schemeClr val="tx1"/>
              </a:solidFill>
            </a:endParaRPr>
          </a:p>
          <a:p>
            <a:pPr algn="ctr"/>
            <a:r>
              <a:rPr lang="de-DE" sz="7200" dirty="0" smtClean="0">
                <a:solidFill>
                  <a:schemeClr val="tx1"/>
                </a:solidFill>
                <a:latin typeface="Curlz MT" pitchFamily="82" charset="0"/>
              </a:rPr>
              <a:t>Was wisst ihr über die zwei deutschen Staaten?</a:t>
            </a:r>
            <a:endParaRPr lang="en-GB" sz="7200" dirty="0" smtClean="0">
              <a:solidFill>
                <a:schemeClr val="tx1"/>
              </a:solidFill>
              <a:latin typeface="Curlz MT" pitchFamily="82" charset="0"/>
            </a:endParaRPr>
          </a:p>
          <a:p>
            <a:pPr algn="ctr"/>
            <a:endParaRPr lang="en-GB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E085-E7DB-4CEB-BA46-9C70BF3E61A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6" name="Rectangular Callout 5"/>
          <p:cNvSpPr/>
          <p:nvPr/>
        </p:nvSpPr>
        <p:spPr>
          <a:xfrm>
            <a:off x="2159732" y="440668"/>
            <a:ext cx="4932548" cy="1440160"/>
          </a:xfrm>
          <a:prstGeom prst="wedgeRectCallout">
            <a:avLst>
              <a:gd name="adj1" fmla="val -93514"/>
              <a:gd name="adj2" fmla="val -3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3200" b="1" i="1" dirty="0" smtClean="0">
                <a:solidFill>
                  <a:schemeClr val="tx1"/>
                </a:solidFill>
              </a:rPr>
              <a:t>1. Wofür steht die Abkürzung DDR?</a:t>
            </a:r>
            <a:endParaRPr lang="en-GB" sz="3200" b="1" dirty="0" smtClean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195736" y="2204864"/>
            <a:ext cx="4896544" cy="4339650"/>
          </a:xfrm>
          <a:prstGeom prst="rect">
            <a:avLst/>
          </a:prstGeom>
          <a:noFill/>
          <a:ln w="635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A. Demokratische Deutsche Region</a:t>
            </a:r>
          </a:p>
          <a:p>
            <a:pPr algn="ctr"/>
            <a:endParaRPr lang="de-DE" sz="2400" b="1" dirty="0" smtClean="0"/>
          </a:p>
          <a:p>
            <a:pPr algn="ctr"/>
            <a:endParaRPr lang="en-GB" sz="2400" b="1" dirty="0" smtClean="0"/>
          </a:p>
          <a:p>
            <a:pPr algn="ctr"/>
            <a:r>
              <a:rPr lang="de-DE" sz="2400" b="1" dirty="0" smtClean="0"/>
              <a:t>B. Deutsche Demokratische Republik</a:t>
            </a:r>
          </a:p>
          <a:p>
            <a:pPr algn="ctr"/>
            <a:endParaRPr lang="de-DE" sz="2400" b="1" dirty="0" smtClean="0"/>
          </a:p>
          <a:p>
            <a:pPr algn="ctr"/>
            <a:endParaRPr lang="en-GB" sz="2400" b="1" dirty="0" smtClean="0"/>
          </a:p>
          <a:p>
            <a:pPr algn="ctr"/>
            <a:r>
              <a:rPr lang="de-DE" sz="2400" b="1" dirty="0" smtClean="0"/>
              <a:t>C. Demokratische Direkte Republik</a:t>
            </a:r>
            <a:endParaRPr lang="en-GB" sz="2400" b="1" dirty="0" smtClean="0"/>
          </a:p>
          <a:p>
            <a:r>
              <a:rPr lang="de-DE" dirty="0" smtClean="0"/>
              <a:t> </a:t>
            </a: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6120420" cy="1207834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Stellt</a:t>
            </a:r>
            <a:r>
              <a:rPr lang="en-US" dirty="0" smtClean="0"/>
              <a:t> </a:t>
            </a:r>
            <a:r>
              <a:rPr lang="en-US" dirty="0" err="1" smtClean="0"/>
              <a:t>Fragen</a:t>
            </a:r>
            <a:r>
              <a:rPr lang="en-US" dirty="0" smtClean="0"/>
              <a:t> und </a:t>
            </a:r>
            <a:r>
              <a:rPr lang="en-US" dirty="0" err="1" smtClean="0"/>
              <a:t>sprecht</a:t>
            </a:r>
            <a:r>
              <a:rPr lang="en-US" dirty="0" smtClean="0"/>
              <a:t> </a:t>
            </a:r>
            <a:r>
              <a:rPr lang="en-US" dirty="0" err="1" smtClean="0"/>
              <a:t>miteinander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FF310-4ADC-4A25-A1D9-619D742FAA29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Goethe-Institut für Thema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3528" y="1484784"/>
            <a:ext cx="6372708" cy="4689140"/>
          </a:xfrm>
        </p:spPr>
        <p:txBody>
          <a:bodyPr/>
          <a:lstStyle/>
          <a:p>
            <a:pPr marL="0" indent="0">
              <a:buNone/>
            </a:pPr>
            <a:endParaRPr lang="en-US" b="0" dirty="0" smtClean="0"/>
          </a:p>
          <a:p>
            <a:pPr marL="0" indent="0"/>
            <a:r>
              <a:rPr lang="en-US" b="0" dirty="0" smtClean="0"/>
              <a:t> </a:t>
            </a:r>
            <a:r>
              <a:rPr lang="en-US" b="0" dirty="0" err="1" smtClean="0"/>
              <a:t>Sich</a:t>
            </a:r>
            <a:r>
              <a:rPr lang="en-US" b="0" dirty="0" smtClean="0"/>
              <a:t> </a:t>
            </a:r>
            <a:r>
              <a:rPr lang="en-US" b="0" dirty="0" err="1" smtClean="0"/>
              <a:t>kennenlernen</a:t>
            </a:r>
            <a:r>
              <a:rPr lang="en-US" b="0" dirty="0" smtClean="0"/>
              <a:t> (name und </a:t>
            </a:r>
            <a:r>
              <a:rPr lang="en-US" b="0" dirty="0" err="1" smtClean="0"/>
              <a:t>Schule</a:t>
            </a:r>
            <a:r>
              <a:rPr lang="en-US" b="0" dirty="0" smtClean="0"/>
              <a:t>)</a:t>
            </a:r>
          </a:p>
          <a:p>
            <a:pPr marL="0" indent="0"/>
            <a:endParaRPr lang="en-US" b="0" dirty="0"/>
          </a:p>
          <a:p>
            <a:pPr marL="0" indent="0"/>
            <a:r>
              <a:rPr lang="en-US" b="0" dirty="0" smtClean="0"/>
              <a:t> </a:t>
            </a:r>
            <a:r>
              <a:rPr lang="en-US" b="0" dirty="0" err="1" smtClean="0"/>
              <a:t>welche</a:t>
            </a:r>
            <a:r>
              <a:rPr lang="en-US" b="0" dirty="0" smtClean="0"/>
              <a:t> </a:t>
            </a:r>
            <a:r>
              <a:rPr lang="en-US" b="0" dirty="0" err="1" smtClean="0"/>
              <a:t>fÄcher</a:t>
            </a:r>
            <a:r>
              <a:rPr lang="en-US" b="0" dirty="0" smtClean="0"/>
              <a:t> hast du in der </a:t>
            </a:r>
            <a:r>
              <a:rPr lang="en-US" b="0" dirty="0" err="1" smtClean="0"/>
              <a:t>schule</a:t>
            </a:r>
            <a:r>
              <a:rPr lang="en-US" b="0" u="sng" dirty="0" smtClean="0"/>
              <a:t>?</a:t>
            </a:r>
          </a:p>
          <a:p>
            <a:pPr marL="0" indent="0"/>
            <a:endParaRPr lang="en-US" b="0" dirty="0" smtClean="0"/>
          </a:p>
          <a:p>
            <a:pPr marL="0" indent="0"/>
            <a:r>
              <a:rPr lang="en-US" b="0" dirty="0" smtClean="0"/>
              <a:t> </a:t>
            </a:r>
            <a:r>
              <a:rPr lang="en-US" b="0" dirty="0" err="1" smtClean="0"/>
              <a:t>Welche</a:t>
            </a:r>
            <a:r>
              <a:rPr lang="en-US" b="0" dirty="0" smtClean="0"/>
              <a:t> </a:t>
            </a:r>
            <a:r>
              <a:rPr lang="en-US" b="0" dirty="0" err="1" smtClean="0"/>
              <a:t>deutschen</a:t>
            </a:r>
            <a:r>
              <a:rPr lang="en-US" b="0" dirty="0" smtClean="0"/>
              <a:t> </a:t>
            </a:r>
            <a:r>
              <a:rPr lang="en-US" b="0" dirty="0" err="1" smtClean="0"/>
              <a:t>Filme</a:t>
            </a:r>
            <a:r>
              <a:rPr lang="en-US" b="0" dirty="0" smtClean="0"/>
              <a:t> </a:t>
            </a:r>
            <a:r>
              <a:rPr lang="en-US" b="0" dirty="0" err="1" smtClean="0"/>
              <a:t>kennt</a:t>
            </a:r>
            <a:r>
              <a:rPr lang="en-US" b="0" dirty="0" smtClean="0"/>
              <a:t> </a:t>
            </a:r>
            <a:r>
              <a:rPr lang="en-US" b="0" dirty="0" err="1" smtClean="0"/>
              <a:t>ihr</a:t>
            </a:r>
            <a:r>
              <a:rPr lang="en-US" b="0" dirty="0" smtClean="0"/>
              <a:t>?</a:t>
            </a:r>
          </a:p>
          <a:p>
            <a:pPr marL="0" indent="0"/>
            <a:endParaRPr lang="en-US" b="0" dirty="0" smtClean="0"/>
          </a:p>
          <a:p>
            <a:pPr marL="0" indent="0"/>
            <a:r>
              <a:rPr lang="en-US" b="0" dirty="0" smtClean="0"/>
              <a:t> Was </a:t>
            </a:r>
            <a:r>
              <a:rPr lang="en-US" b="0" dirty="0" err="1" smtClean="0"/>
              <a:t>ist</a:t>
            </a:r>
            <a:r>
              <a:rPr lang="en-US" b="0" dirty="0" smtClean="0"/>
              <a:t> </a:t>
            </a:r>
            <a:r>
              <a:rPr lang="en-US" b="0" dirty="0" err="1" smtClean="0"/>
              <a:t>euer</a:t>
            </a:r>
            <a:r>
              <a:rPr lang="en-US" b="0" dirty="0" smtClean="0"/>
              <a:t> </a:t>
            </a:r>
            <a:r>
              <a:rPr lang="en-US" b="0" dirty="0" err="1" smtClean="0"/>
              <a:t>Lieblingsfilm</a:t>
            </a:r>
            <a:r>
              <a:rPr lang="en-US" b="0" dirty="0" smtClean="0"/>
              <a:t> (</a:t>
            </a:r>
            <a:r>
              <a:rPr lang="en-US" b="0" dirty="0" err="1" smtClean="0"/>
              <a:t>deutsch</a:t>
            </a:r>
            <a:r>
              <a:rPr lang="en-US" b="0" dirty="0" smtClean="0"/>
              <a:t> </a:t>
            </a:r>
            <a:r>
              <a:rPr lang="en-US" b="0" dirty="0" err="1" smtClean="0"/>
              <a:t>oder</a:t>
            </a:r>
            <a:r>
              <a:rPr lang="en-US" b="0" dirty="0" smtClean="0"/>
              <a:t> international)?</a:t>
            </a:r>
            <a:endParaRPr lang="en-US" b="0" dirty="0"/>
          </a:p>
        </p:txBody>
      </p:sp>
      <p:pic>
        <p:nvPicPr>
          <p:cNvPr id="26626" name="Picture 2" descr="http://images.clipartpanda.com/chat-clipart-chat-colored-m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8244" y="4392783"/>
            <a:ext cx="2016224" cy="20298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31740" y="188640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Eisbrecher...</a:t>
            </a:r>
            <a:endParaRPr lang="en-GB" sz="4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6628" name="Picture 4" descr="http://www.schoolclipart.biz/wp-content/uploads/2014/12/Ice-breaker-clipar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2761" y="1232756"/>
            <a:ext cx="2271238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4584556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E085-E7DB-4CEB-BA46-9C70BF3E61A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6" name="Rectangular Callout 5"/>
          <p:cNvSpPr/>
          <p:nvPr/>
        </p:nvSpPr>
        <p:spPr>
          <a:xfrm>
            <a:off x="2159732" y="440668"/>
            <a:ext cx="4932548" cy="1440160"/>
          </a:xfrm>
          <a:prstGeom prst="wedgeRectCallout">
            <a:avLst>
              <a:gd name="adj1" fmla="val -93514"/>
              <a:gd name="adj2" fmla="val -3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r>
              <a:rPr lang="de-DE" sz="2800" b="1" i="1" dirty="0" smtClean="0">
                <a:solidFill>
                  <a:schemeClr val="tx1"/>
                </a:solidFill>
              </a:rPr>
              <a:t>2.   Welche Stadt war die Hauptstadt der DDR?</a:t>
            </a:r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195736" y="2204864"/>
            <a:ext cx="4896544" cy="3231654"/>
          </a:xfrm>
          <a:prstGeom prst="rect">
            <a:avLst/>
          </a:prstGeom>
          <a:noFill/>
          <a:ln w="635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   A. Rostock</a:t>
            </a:r>
          </a:p>
          <a:p>
            <a:pPr algn="ctr"/>
            <a:endParaRPr lang="de-DE" sz="2400" b="1" dirty="0" smtClean="0"/>
          </a:p>
          <a:p>
            <a:pPr algn="ctr"/>
            <a:endParaRPr lang="en-GB" sz="2400" b="1" dirty="0" smtClean="0"/>
          </a:p>
          <a:p>
            <a:pPr algn="ctr"/>
            <a:r>
              <a:rPr lang="de-DE" sz="2400" b="1" dirty="0" smtClean="0"/>
              <a:t>    B. Dresden</a:t>
            </a:r>
          </a:p>
          <a:p>
            <a:pPr algn="ctr"/>
            <a:endParaRPr lang="de-DE" sz="2400" b="1" dirty="0"/>
          </a:p>
          <a:p>
            <a:pPr algn="ctr"/>
            <a:endParaRPr lang="de-DE" sz="2400" b="1" dirty="0" smtClean="0"/>
          </a:p>
          <a:p>
            <a:pPr algn="ctr"/>
            <a:r>
              <a:rPr lang="de-DE" sz="2400" b="1" dirty="0" smtClean="0"/>
              <a:t>C. Berlin</a:t>
            </a:r>
            <a:endParaRPr lang="en-GB" sz="2400" b="1" dirty="0" smtClean="0"/>
          </a:p>
          <a:p>
            <a:r>
              <a:rPr lang="de-DE" dirty="0" smtClean="0"/>
              <a:t> </a:t>
            </a: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E085-E7DB-4CEB-BA46-9C70BF3E61A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6" name="Rectangular Callout 5"/>
          <p:cNvSpPr/>
          <p:nvPr/>
        </p:nvSpPr>
        <p:spPr>
          <a:xfrm>
            <a:off x="2159732" y="440668"/>
            <a:ext cx="4932548" cy="1440160"/>
          </a:xfrm>
          <a:prstGeom prst="wedgeRectCallout">
            <a:avLst>
              <a:gd name="adj1" fmla="val -93514"/>
              <a:gd name="adj2" fmla="val -3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r>
              <a:rPr lang="de-DE" sz="2800" b="1" i="1" dirty="0" smtClean="0">
                <a:solidFill>
                  <a:schemeClr val="tx1"/>
                </a:solidFill>
              </a:rPr>
              <a:t>3. Was bedeutet die Abkürzung BRD?</a:t>
            </a:r>
            <a:endParaRPr lang="en-GB" sz="2800" b="1" dirty="0" smtClean="0">
              <a:solidFill>
                <a:schemeClr val="tx1"/>
              </a:solidFill>
            </a:endParaRPr>
          </a:p>
          <a:p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195736" y="2204864"/>
            <a:ext cx="4896544" cy="3970318"/>
          </a:xfrm>
          <a:prstGeom prst="rect">
            <a:avLst/>
          </a:prstGeom>
          <a:noFill/>
          <a:ln w="635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A. Bundesrepublik Deutschland</a:t>
            </a:r>
          </a:p>
          <a:p>
            <a:pPr algn="ctr"/>
            <a:endParaRPr lang="en-GB" sz="2400" b="1" dirty="0" smtClean="0"/>
          </a:p>
          <a:p>
            <a:pPr algn="ctr"/>
            <a:r>
              <a:rPr lang="de-DE" sz="2400" b="1" dirty="0" smtClean="0"/>
              <a:t>    B. Bund der Republik Deutschland</a:t>
            </a:r>
          </a:p>
          <a:p>
            <a:pPr algn="ctr"/>
            <a:endParaRPr lang="en-GB" sz="2400" b="1" dirty="0"/>
          </a:p>
          <a:p>
            <a:pPr algn="ctr"/>
            <a:r>
              <a:rPr lang="de-DE" sz="2400" b="1" dirty="0" smtClean="0"/>
              <a:t>C. Bund und Republikanisches Deutschland</a:t>
            </a:r>
            <a:endParaRPr lang="en-GB" sz="2400" b="1" dirty="0" smtClean="0"/>
          </a:p>
          <a:p>
            <a:pPr algn="ctr"/>
            <a:r>
              <a:rPr lang="de-DE" b="1" dirty="0" smtClean="0"/>
              <a:t> </a:t>
            </a:r>
            <a:endParaRPr lang="en-GB" b="1" dirty="0" smtClean="0"/>
          </a:p>
          <a:p>
            <a:endParaRPr lang="en-GB" dirty="0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E085-E7DB-4CEB-BA46-9C70BF3E61A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6" name="Rectangular Callout 5"/>
          <p:cNvSpPr/>
          <p:nvPr/>
        </p:nvSpPr>
        <p:spPr>
          <a:xfrm>
            <a:off x="2159732" y="440668"/>
            <a:ext cx="4932548" cy="1440160"/>
          </a:xfrm>
          <a:prstGeom prst="wedgeRectCallout">
            <a:avLst>
              <a:gd name="adj1" fmla="val -93514"/>
              <a:gd name="adj2" fmla="val -3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r>
              <a:rPr lang="de-DE" sz="2800" b="1" i="1" dirty="0" smtClean="0">
                <a:solidFill>
                  <a:schemeClr val="tx1"/>
                </a:solidFill>
              </a:rPr>
              <a:t>4. Wie hieß die Hauptstadt von Westdeutschland?</a:t>
            </a:r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sz="2800" b="1" dirty="0" smtClean="0">
              <a:solidFill>
                <a:schemeClr val="tx1"/>
              </a:solidFill>
            </a:endParaRPr>
          </a:p>
          <a:p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195736" y="2204864"/>
            <a:ext cx="4896544" cy="3170099"/>
          </a:xfrm>
          <a:prstGeom prst="rect">
            <a:avLst/>
          </a:prstGeom>
          <a:noFill/>
          <a:ln w="635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2400" b="1" dirty="0" smtClean="0"/>
          </a:p>
          <a:p>
            <a:pPr algn="ctr"/>
            <a:r>
              <a:rPr lang="de-DE" sz="2800" b="1" dirty="0" smtClean="0"/>
              <a:t>       A. Hamburg </a:t>
            </a:r>
          </a:p>
          <a:p>
            <a:pPr algn="ctr"/>
            <a:endParaRPr lang="en-GB" sz="2800" b="1" dirty="0" smtClean="0"/>
          </a:p>
          <a:p>
            <a:pPr algn="ctr"/>
            <a:r>
              <a:rPr lang="de-DE" sz="2800" b="1" dirty="0" smtClean="0"/>
              <a:t>B. Bonn</a:t>
            </a:r>
          </a:p>
          <a:p>
            <a:pPr algn="ctr"/>
            <a:endParaRPr lang="en-GB" sz="2800" b="1" dirty="0" smtClean="0"/>
          </a:p>
          <a:p>
            <a:pPr algn="ctr"/>
            <a:r>
              <a:rPr lang="de-DE" sz="2800" b="1" dirty="0" smtClean="0"/>
              <a:t>  C. Berlin</a:t>
            </a:r>
            <a:endParaRPr lang="en-GB" sz="2800" b="1" dirty="0" smtClean="0"/>
          </a:p>
          <a:p>
            <a:pPr algn="ctr"/>
            <a:r>
              <a:rPr lang="de-DE" b="1" dirty="0" smtClean="0"/>
              <a:t> </a:t>
            </a:r>
            <a:endParaRPr lang="en-GB" b="1" dirty="0" smtClean="0"/>
          </a:p>
          <a:p>
            <a:endParaRPr lang="en-GB" dirty="0"/>
          </a:p>
        </p:txBody>
      </p:sp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E085-E7DB-4CEB-BA46-9C70BF3E61A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6" name="Rectangular Callout 5"/>
          <p:cNvSpPr/>
          <p:nvPr/>
        </p:nvSpPr>
        <p:spPr>
          <a:xfrm>
            <a:off x="2159732" y="440668"/>
            <a:ext cx="4932548" cy="1440160"/>
          </a:xfrm>
          <a:prstGeom prst="wedgeRectCallout">
            <a:avLst>
              <a:gd name="adj1" fmla="val -93514"/>
              <a:gd name="adj2" fmla="val -3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r>
              <a:rPr lang="de-DE" sz="2800" b="1" i="1" dirty="0" smtClean="0">
                <a:solidFill>
                  <a:schemeClr val="tx1"/>
                </a:solidFill>
              </a:rPr>
              <a:t>5. Wann wurde die Mauer gebaut?</a:t>
            </a:r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sz="2800" b="1" dirty="0" smtClean="0">
              <a:solidFill>
                <a:schemeClr val="tx1"/>
              </a:solidFill>
            </a:endParaRPr>
          </a:p>
          <a:p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159732" y="2204864"/>
            <a:ext cx="4896544" cy="3908762"/>
          </a:xfrm>
          <a:prstGeom prst="rect">
            <a:avLst/>
          </a:prstGeom>
          <a:noFill/>
          <a:ln w="635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2400" b="1" dirty="0" smtClean="0"/>
          </a:p>
          <a:p>
            <a:pPr algn="ctr"/>
            <a:r>
              <a:rPr lang="de-DE" sz="3200" b="1" dirty="0" smtClean="0"/>
              <a:t>A. 1960 </a:t>
            </a:r>
          </a:p>
          <a:p>
            <a:pPr algn="ctr"/>
            <a:endParaRPr lang="en-GB" sz="3200" b="1" dirty="0" smtClean="0"/>
          </a:p>
          <a:p>
            <a:pPr algn="ctr"/>
            <a:r>
              <a:rPr lang="de-DE" sz="3200" b="1" dirty="0" smtClean="0"/>
              <a:t>B. 1961</a:t>
            </a:r>
          </a:p>
          <a:p>
            <a:pPr algn="ctr"/>
            <a:endParaRPr lang="en-GB" sz="3200" b="1" dirty="0" smtClean="0"/>
          </a:p>
          <a:p>
            <a:pPr algn="ctr"/>
            <a:r>
              <a:rPr lang="de-DE" sz="3200" b="1" dirty="0" smtClean="0"/>
              <a:t>C. 1962</a:t>
            </a:r>
            <a:endParaRPr lang="en-GB" sz="3200" b="1" dirty="0" smtClean="0"/>
          </a:p>
          <a:p>
            <a:pPr algn="ctr"/>
            <a:r>
              <a:rPr lang="de-DE" sz="3200" b="1" dirty="0" smtClean="0"/>
              <a:t> </a:t>
            </a:r>
            <a:endParaRPr lang="en-GB" sz="3200" b="1" dirty="0" smtClean="0"/>
          </a:p>
          <a:p>
            <a:endParaRPr lang="en-GB" sz="3200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E085-E7DB-4CEB-BA46-9C70BF3E61A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6" name="Rectangular Callout 5"/>
          <p:cNvSpPr/>
          <p:nvPr/>
        </p:nvSpPr>
        <p:spPr>
          <a:xfrm>
            <a:off x="2159732" y="440668"/>
            <a:ext cx="4932548" cy="1440160"/>
          </a:xfrm>
          <a:prstGeom prst="wedgeRectCallout">
            <a:avLst>
              <a:gd name="adj1" fmla="val -93514"/>
              <a:gd name="adj2" fmla="val -3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r>
              <a:rPr lang="de-DE" sz="2800" b="1" i="1" dirty="0" smtClean="0">
                <a:solidFill>
                  <a:schemeClr val="tx1"/>
                </a:solidFill>
              </a:rPr>
              <a:t>6. Was meint man mit dem Begriff Stasi?</a:t>
            </a:r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sz="2800" b="1" dirty="0" smtClean="0">
              <a:solidFill>
                <a:schemeClr val="tx1"/>
              </a:solidFill>
            </a:endParaRPr>
          </a:p>
          <a:p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159732" y="2204864"/>
            <a:ext cx="4896544" cy="3693318"/>
          </a:xfrm>
          <a:prstGeom prst="rect">
            <a:avLst/>
          </a:prstGeom>
          <a:noFill/>
          <a:ln w="635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2400" b="1" dirty="0" smtClean="0"/>
          </a:p>
          <a:p>
            <a:pPr marL="514350" indent="-514350" algn="ctr">
              <a:buAutoNum type="alphaUcPeriod"/>
            </a:pPr>
            <a:r>
              <a:rPr lang="de-DE" sz="3200" b="1" dirty="0" smtClean="0"/>
              <a:t>Staatliche Signale</a:t>
            </a:r>
          </a:p>
          <a:p>
            <a:pPr marL="514350" indent="-514350" algn="ctr">
              <a:buAutoNum type="alphaUcPeriod"/>
            </a:pPr>
            <a:endParaRPr lang="en-GB" sz="3200" b="1" dirty="0"/>
          </a:p>
          <a:p>
            <a:pPr algn="ctr"/>
            <a:r>
              <a:rPr lang="de-DE" sz="3200" b="1" dirty="0" smtClean="0"/>
              <a:t>B. Standard Sicherheit</a:t>
            </a:r>
          </a:p>
          <a:p>
            <a:pPr algn="ctr"/>
            <a:endParaRPr lang="en-GB" sz="3200" b="1" dirty="0" smtClean="0"/>
          </a:p>
          <a:p>
            <a:pPr algn="ctr"/>
            <a:r>
              <a:rPr lang="de-DE" sz="3200" b="1" dirty="0" smtClean="0"/>
              <a:t>C. Staatssicherheit</a:t>
            </a:r>
            <a:endParaRPr lang="en-GB" sz="3200" b="1" dirty="0" smtClean="0"/>
          </a:p>
          <a:p>
            <a:pPr algn="ctr"/>
            <a:endParaRPr lang="en-GB" dirty="0"/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E085-E7DB-4CEB-BA46-9C70BF3E61A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6" name="Rectangular Callout 5"/>
          <p:cNvSpPr/>
          <p:nvPr/>
        </p:nvSpPr>
        <p:spPr>
          <a:xfrm>
            <a:off x="2159732" y="440668"/>
            <a:ext cx="4932548" cy="1440160"/>
          </a:xfrm>
          <a:prstGeom prst="wedgeRectCallout">
            <a:avLst>
              <a:gd name="adj1" fmla="val -93514"/>
              <a:gd name="adj2" fmla="val -3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r>
              <a:rPr lang="en-GB" sz="2800" b="1" i="1" dirty="0" smtClean="0">
                <a:solidFill>
                  <a:schemeClr val="tx1"/>
                </a:solidFill>
              </a:rPr>
              <a:t>7. </a:t>
            </a:r>
            <a:r>
              <a:rPr lang="de-DE" sz="2800" b="1" i="1" dirty="0" smtClean="0">
                <a:solidFill>
                  <a:schemeClr val="tx1"/>
                </a:solidFill>
              </a:rPr>
              <a:t>Was bedeutet die Abkürzung SED?</a:t>
            </a:r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sz="2800" b="1" dirty="0" smtClean="0">
              <a:solidFill>
                <a:schemeClr val="tx1"/>
              </a:solidFill>
            </a:endParaRPr>
          </a:p>
          <a:p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159732" y="2204864"/>
            <a:ext cx="4896544" cy="4062651"/>
          </a:xfrm>
          <a:prstGeom prst="rect">
            <a:avLst/>
          </a:prstGeom>
          <a:noFill/>
          <a:ln w="635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2400" b="1" dirty="0" smtClean="0"/>
          </a:p>
          <a:p>
            <a:pPr algn="ctr"/>
            <a:r>
              <a:rPr lang="de-DE" sz="2400" b="1" dirty="0" smtClean="0"/>
              <a:t>A. Sozialistische Einigung Deutschlands</a:t>
            </a:r>
          </a:p>
          <a:p>
            <a:pPr algn="ctr"/>
            <a:endParaRPr lang="en-GB" sz="2400" b="1" dirty="0" smtClean="0"/>
          </a:p>
          <a:p>
            <a:pPr algn="ctr"/>
            <a:r>
              <a:rPr lang="de-DE" sz="2400" b="1" dirty="0" smtClean="0"/>
              <a:t>B. Sozialistische Einheitspartei Deutschlands</a:t>
            </a:r>
          </a:p>
          <a:p>
            <a:pPr algn="ctr"/>
            <a:endParaRPr lang="en-GB" sz="2400" b="1" dirty="0" smtClean="0"/>
          </a:p>
          <a:p>
            <a:pPr algn="ctr"/>
            <a:r>
              <a:rPr lang="de-DE" sz="2400" b="1" dirty="0" smtClean="0"/>
              <a:t>C. Soziale Einheit für Deutschland</a:t>
            </a:r>
            <a:endParaRPr lang="en-GB" sz="2400" b="1" dirty="0" smtClean="0"/>
          </a:p>
          <a:p>
            <a:pPr algn="ctr"/>
            <a:endParaRPr lang="en-GB" dirty="0"/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E085-E7DB-4CEB-BA46-9C70BF3E61A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6" name="Rectangular Callout 5"/>
          <p:cNvSpPr/>
          <p:nvPr/>
        </p:nvSpPr>
        <p:spPr>
          <a:xfrm>
            <a:off x="2159732" y="440668"/>
            <a:ext cx="4932548" cy="1440160"/>
          </a:xfrm>
          <a:prstGeom prst="wedgeRectCallout">
            <a:avLst>
              <a:gd name="adj1" fmla="val -93514"/>
              <a:gd name="adj2" fmla="val -3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r>
              <a:rPr lang="en-GB" sz="2800" b="1" i="1" dirty="0" smtClean="0">
                <a:solidFill>
                  <a:schemeClr val="tx1"/>
                </a:solidFill>
              </a:rPr>
              <a:t>8. </a:t>
            </a:r>
            <a:r>
              <a:rPr lang="de-DE" sz="2800" b="1" i="1" dirty="0" smtClean="0">
                <a:solidFill>
                  <a:schemeClr val="tx1"/>
                </a:solidFill>
              </a:rPr>
              <a:t>Was sind Pioniere?</a:t>
            </a:r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sz="2800" b="1" dirty="0" smtClean="0">
              <a:solidFill>
                <a:schemeClr val="tx1"/>
              </a:solidFill>
            </a:endParaRPr>
          </a:p>
          <a:p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159732" y="2204864"/>
            <a:ext cx="4896544" cy="3416320"/>
          </a:xfrm>
          <a:prstGeom prst="rect">
            <a:avLst/>
          </a:prstGeom>
          <a:noFill/>
          <a:ln w="635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2400" b="1" dirty="0" smtClean="0"/>
          </a:p>
          <a:p>
            <a:pPr algn="ctr"/>
            <a:r>
              <a:rPr lang="de-DE" sz="2400" b="1" dirty="0" smtClean="0"/>
              <a:t>A. Mitglieder der Jugendorganisation der DDR</a:t>
            </a:r>
          </a:p>
          <a:p>
            <a:pPr algn="ctr"/>
            <a:endParaRPr lang="en-GB" sz="2400" b="1" dirty="0" smtClean="0"/>
          </a:p>
          <a:p>
            <a:pPr algn="ctr"/>
            <a:r>
              <a:rPr lang="de-DE" sz="2400" b="1" dirty="0" smtClean="0"/>
              <a:t>B. Jugendliche in der DDR</a:t>
            </a:r>
          </a:p>
          <a:p>
            <a:pPr algn="ctr"/>
            <a:endParaRPr lang="en-GB" sz="2400" b="1" dirty="0" smtClean="0"/>
          </a:p>
          <a:p>
            <a:pPr algn="ctr"/>
            <a:r>
              <a:rPr lang="de-DE" sz="2400" b="1" dirty="0" smtClean="0"/>
              <a:t>C. Junge deutsche Soldaten</a:t>
            </a:r>
            <a:endParaRPr lang="en-GB" sz="2400" b="1" dirty="0"/>
          </a:p>
        </p:txBody>
      </p:sp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E085-E7DB-4CEB-BA46-9C70BF3E61A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6" name="Rectangular Callout 5"/>
          <p:cNvSpPr/>
          <p:nvPr/>
        </p:nvSpPr>
        <p:spPr>
          <a:xfrm>
            <a:off x="2159732" y="440668"/>
            <a:ext cx="4932548" cy="1440160"/>
          </a:xfrm>
          <a:prstGeom prst="wedgeRectCallout">
            <a:avLst>
              <a:gd name="adj1" fmla="val -93514"/>
              <a:gd name="adj2" fmla="val -3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r>
              <a:rPr lang="en-GB" sz="2800" b="1" i="1" dirty="0" smtClean="0">
                <a:solidFill>
                  <a:schemeClr val="tx1"/>
                </a:solidFill>
              </a:rPr>
              <a:t>9. </a:t>
            </a:r>
            <a:r>
              <a:rPr lang="de-DE" sz="2800" b="1" i="1" dirty="0" smtClean="0">
                <a:solidFill>
                  <a:schemeClr val="tx1"/>
                </a:solidFill>
              </a:rPr>
              <a:t>Was ist richtig?</a:t>
            </a:r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sz="2800" b="1" dirty="0" smtClean="0">
              <a:solidFill>
                <a:schemeClr val="tx1"/>
              </a:solidFill>
            </a:endParaRPr>
          </a:p>
          <a:p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123728" y="2060848"/>
            <a:ext cx="4932548" cy="4524315"/>
          </a:xfrm>
          <a:prstGeom prst="rect">
            <a:avLst/>
          </a:prstGeom>
          <a:noFill/>
          <a:ln w="635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de-DE" sz="2400" b="1" dirty="0" smtClean="0"/>
              <a:t>A. Die Bürger der DDR durften nicht ins westliche Ausland fahren</a:t>
            </a:r>
          </a:p>
          <a:p>
            <a:pPr marL="457200" indent="-457200" algn="ctr"/>
            <a:endParaRPr lang="en-GB" sz="2400" b="1" dirty="0" smtClean="0"/>
          </a:p>
          <a:p>
            <a:pPr algn="ctr"/>
            <a:r>
              <a:rPr lang="de-DE" sz="2400" b="1" dirty="0" smtClean="0"/>
              <a:t>B. Bürger der DDR konnten einmal pro Jahr nach Westberlin fahren</a:t>
            </a:r>
          </a:p>
          <a:p>
            <a:pPr algn="ctr"/>
            <a:endParaRPr lang="en-GB" sz="2400" b="1" dirty="0" smtClean="0"/>
          </a:p>
          <a:p>
            <a:pPr algn="ctr"/>
            <a:r>
              <a:rPr lang="de-DE" sz="2400" b="1" dirty="0" smtClean="0"/>
              <a:t>C. Westdeutsche konnten nicht in die DDR reisen</a:t>
            </a:r>
            <a:endParaRPr lang="en-GB" sz="2400" b="1" dirty="0" smtClean="0"/>
          </a:p>
          <a:p>
            <a:pPr algn="ctr"/>
            <a:endParaRPr lang="en-GB" sz="2400" b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E085-E7DB-4CEB-BA46-9C70BF3E61A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6" name="Rectangular Callout 5"/>
          <p:cNvSpPr/>
          <p:nvPr/>
        </p:nvSpPr>
        <p:spPr>
          <a:xfrm>
            <a:off x="2159732" y="440668"/>
            <a:ext cx="4932548" cy="1440160"/>
          </a:xfrm>
          <a:prstGeom prst="wedgeRectCallout">
            <a:avLst>
              <a:gd name="adj1" fmla="val -93514"/>
              <a:gd name="adj2" fmla="val -3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endParaRPr lang="de-DE" sz="2800" b="1" i="1" dirty="0" smtClean="0">
              <a:solidFill>
                <a:schemeClr val="tx1"/>
              </a:solidFill>
            </a:endParaRPr>
          </a:p>
          <a:p>
            <a:pPr algn="ctr"/>
            <a:r>
              <a:rPr lang="en-GB" sz="2800" b="1" i="1" dirty="0" smtClean="0">
                <a:solidFill>
                  <a:schemeClr val="tx1"/>
                </a:solidFill>
              </a:rPr>
              <a:t>10. </a:t>
            </a:r>
            <a:r>
              <a:rPr lang="de-DE" sz="2800" b="1" i="1" dirty="0" smtClean="0">
                <a:solidFill>
                  <a:schemeClr val="tx1"/>
                </a:solidFill>
              </a:rPr>
              <a:t>Was ist richtig?</a:t>
            </a:r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sz="2800" b="1" dirty="0" smtClean="0">
              <a:solidFill>
                <a:schemeClr val="tx1"/>
              </a:solidFill>
            </a:endParaRPr>
          </a:p>
          <a:p>
            <a:endParaRPr lang="en-GB" sz="2800" b="1" dirty="0" smtClean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123728" y="2060848"/>
            <a:ext cx="4932548" cy="3908762"/>
          </a:xfrm>
          <a:prstGeom prst="rect">
            <a:avLst/>
          </a:prstGeom>
          <a:noFill/>
          <a:ln w="635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i="1" dirty="0" smtClean="0"/>
              <a:t> </a:t>
            </a:r>
            <a:endParaRPr lang="en-GB" sz="2400" dirty="0" smtClean="0"/>
          </a:p>
          <a:p>
            <a:pPr algn="ctr"/>
            <a:r>
              <a:rPr lang="de-DE" sz="2800" b="1" dirty="0" smtClean="0"/>
              <a:t>A. Westberlin lag in der DDR</a:t>
            </a:r>
          </a:p>
          <a:p>
            <a:pPr algn="ctr"/>
            <a:endParaRPr lang="en-GB" sz="2800" b="1" dirty="0" smtClean="0"/>
          </a:p>
          <a:p>
            <a:pPr algn="ctr"/>
            <a:r>
              <a:rPr lang="de-DE" sz="2800" b="1" dirty="0" smtClean="0"/>
              <a:t>B. Westberlin lag direkt an der Grenze zur DDR</a:t>
            </a:r>
          </a:p>
          <a:p>
            <a:pPr algn="ctr"/>
            <a:endParaRPr lang="en-GB" sz="2800" b="1" dirty="0" smtClean="0"/>
          </a:p>
          <a:p>
            <a:pPr algn="ctr"/>
            <a:r>
              <a:rPr lang="de-DE" sz="2800" b="1" smtClean="0"/>
              <a:t>   C</a:t>
            </a:r>
            <a:r>
              <a:rPr lang="de-DE" sz="2800" b="1" dirty="0" smtClean="0"/>
              <a:t>. Westberlin lag in der BRD</a:t>
            </a:r>
            <a:endParaRPr lang="en-GB" sz="2800" b="1" dirty="0"/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E085-E7DB-4CEB-BA46-9C70BF3E61A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6" name="Rectangular Callout 5"/>
          <p:cNvSpPr/>
          <p:nvPr/>
        </p:nvSpPr>
        <p:spPr>
          <a:xfrm>
            <a:off x="2123728" y="1952836"/>
            <a:ext cx="4932548" cy="2304256"/>
          </a:xfrm>
          <a:prstGeom prst="wedgeRectCallout">
            <a:avLst>
              <a:gd name="adj1" fmla="val -93514"/>
              <a:gd name="adj2" fmla="val -3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i="1" dirty="0" smtClean="0">
                <a:solidFill>
                  <a:schemeClr val="tx1"/>
                </a:solidFill>
              </a:rPr>
              <a:t>Welches Land gewann mehr Medaillen bei den Olympischen Sommerspielen 1988 in Seoul?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3728" y="4437112"/>
            <a:ext cx="4932548" cy="1569660"/>
          </a:xfrm>
          <a:prstGeom prst="rect">
            <a:avLst/>
          </a:prstGeom>
          <a:noFill/>
          <a:ln w="635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>
              <a:buAutoNum type="alphaUcPeriod"/>
            </a:pPr>
            <a:r>
              <a:rPr lang="de-DE" sz="2400" b="1" dirty="0" smtClean="0"/>
              <a:t>Die BRD</a:t>
            </a:r>
          </a:p>
          <a:p>
            <a:pPr marL="457200" indent="-457200" algn="ctr">
              <a:buAutoNum type="alphaUcPeriod"/>
            </a:pPr>
            <a:endParaRPr lang="de-DE" sz="2400" b="1" dirty="0" smtClean="0"/>
          </a:p>
          <a:p>
            <a:pPr marL="457200" indent="-457200" algn="ctr">
              <a:buAutoNum type="alphaUcPeriod"/>
            </a:pPr>
            <a:r>
              <a:rPr lang="de-DE" sz="2400" b="1" dirty="0" smtClean="0"/>
              <a:t> Die DDR</a:t>
            </a:r>
          </a:p>
          <a:p>
            <a:endParaRPr lang="en-GB" sz="2400" b="1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59732" y="296652"/>
            <a:ext cx="4752268" cy="120783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i="1" dirty="0" smtClean="0"/>
              <a:t/>
            </a:r>
            <a:br>
              <a:rPr lang="de-DE" i="1" dirty="0" smtClean="0"/>
            </a:br>
            <a:r>
              <a:rPr lang="de-DE" sz="3200" dirty="0" smtClean="0">
                <a:solidFill>
                  <a:srgbClr val="C00000"/>
                </a:solidFill>
              </a:rPr>
              <a:t>BONUSFRAGE!!!!!!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44294-A218-405F-90B5-986BE1685B76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44824"/>
            <a:ext cx="3181784" cy="4501288"/>
          </a:xfrm>
          <a:prstGeom prst="rect">
            <a:avLst/>
          </a:prstGeom>
        </p:spPr>
      </p:pic>
      <p:sp>
        <p:nvSpPr>
          <p:cNvPr id="7" name="Textplatzhalter 4"/>
          <p:cNvSpPr txBox="1">
            <a:spLocks/>
          </p:cNvSpPr>
          <p:nvPr/>
        </p:nvSpPr>
        <p:spPr bwMode="gray">
          <a:xfrm>
            <a:off x="3815916" y="1808820"/>
            <a:ext cx="5067920" cy="39742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1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</a:t>
            </a:r>
            <a:r>
              <a:rPr kumimoji="0" lang="de-DE" sz="21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pielt 1988 am Balaton in </a:t>
            </a:r>
            <a:r>
              <a:rPr kumimoji="0" lang="de-DE" sz="2100" i="0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ungarn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100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1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</a:t>
            </a:r>
            <a:r>
              <a:rPr kumimoji="0" lang="de-DE" sz="21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hema ost/west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100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1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Basiert auf historischen Fakten und realen Personen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100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1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  <a:r>
              <a:rPr kumimoji="0" lang="de-DE" sz="21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ktueller Bezug: 25 Jahre </a:t>
            </a:r>
            <a:r>
              <a:rPr kumimoji="0" lang="de-DE" sz="2100" i="0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fall </a:t>
            </a:r>
            <a:r>
              <a:rPr kumimoji="0" lang="de-DE" sz="21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der Mauer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100" b="1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100" b="1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556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de-DE" sz="2100" b="1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100" b="1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100" b="1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625475" marR="0" lvl="1" indent="-2730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1740" y="188640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Überblick</a:t>
            </a:r>
            <a:endParaRPr lang="en-GB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2312876"/>
            <a:ext cx="6120420" cy="1963918"/>
          </a:xfrm>
        </p:spPr>
        <p:txBody>
          <a:bodyPr/>
          <a:lstStyle/>
          <a:p>
            <a:pPr algn="ctr"/>
            <a:r>
              <a:rPr lang="de-DE" dirty="0" smtClean="0"/>
              <a:t> </a:t>
            </a:r>
            <a:endParaRPr lang="de-DE" dirty="0">
              <a:solidFill>
                <a:srgbClr val="92D05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74D4-4814-41DA-B26D-DE1C53564674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5" name="Cloud Callout 4"/>
          <p:cNvSpPr/>
          <p:nvPr/>
        </p:nvSpPr>
        <p:spPr>
          <a:xfrm>
            <a:off x="935596" y="332656"/>
            <a:ext cx="6156684" cy="4212468"/>
          </a:xfrm>
          <a:prstGeom prst="cloudCallout">
            <a:avLst>
              <a:gd name="adj1" fmla="val 67960"/>
              <a:gd name="adj2" fmla="val 45794"/>
            </a:avLst>
          </a:prstGeom>
          <a:solidFill>
            <a:schemeClr val="accent1">
              <a:lumMod val="60000"/>
              <a:lumOff val="40000"/>
            </a:schemeClr>
          </a:solidFill>
          <a:ln w="41275">
            <a:solidFill>
              <a:schemeClr val="tx1"/>
            </a:solidFill>
          </a:ln>
          <a:effectLst>
            <a:outerShdw blurRad="50800" dist="2032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b="1" dirty="0" smtClean="0">
              <a:solidFill>
                <a:schemeClr val="tx1"/>
              </a:solidFill>
              <a:latin typeface="Curlz MT" pitchFamily="82" charset="0"/>
            </a:endParaRPr>
          </a:p>
          <a:p>
            <a:pPr algn="ctr"/>
            <a:r>
              <a:rPr lang="de-DE" sz="5400" b="1" dirty="0" smtClean="0">
                <a:solidFill>
                  <a:schemeClr val="tx1"/>
                </a:solidFill>
                <a:latin typeface="Curlz MT" pitchFamily="82" charset="0"/>
              </a:rPr>
              <a:t>Ich beantworte gern auch eure Fragen!</a:t>
            </a:r>
            <a:r>
              <a:rPr lang="de-DE" sz="5400" b="1" dirty="0" smtClean="0">
                <a:solidFill>
                  <a:srgbClr val="92D050"/>
                </a:solidFill>
              </a:rPr>
              <a:t/>
            </a:r>
            <a:br>
              <a:rPr lang="de-DE" sz="5400" b="1" dirty="0" smtClean="0">
                <a:solidFill>
                  <a:srgbClr val="92D050"/>
                </a:solidFill>
              </a:rPr>
            </a:br>
            <a:endParaRPr lang="en-GB" sz="5400" b="1" dirty="0"/>
          </a:p>
        </p:txBody>
      </p:sp>
      <p:pic>
        <p:nvPicPr>
          <p:cNvPr id="14338" name="Picture 2" descr="http://en.hdyo.org/assets/ask-question-2-fb180173e13f21ad6ae73ba29b08cd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1" y="4305398"/>
            <a:ext cx="2492276" cy="24922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Vielen Dank </a:t>
            </a:r>
            <a:br>
              <a:rPr lang="de-DE" dirty="0" smtClean="0"/>
            </a:br>
            <a:r>
              <a:rPr lang="de-DE" dirty="0" smtClean="0"/>
              <a:t>fürs zuhören </a:t>
            </a:r>
            <a:br>
              <a:rPr lang="de-DE" dirty="0" smtClean="0"/>
            </a:br>
            <a:r>
              <a:rPr lang="de-DE" dirty="0" smtClean="0"/>
              <a:t>und viel Spaß </a:t>
            </a:r>
            <a:br>
              <a:rPr lang="de-DE" dirty="0" smtClean="0"/>
            </a:br>
            <a:r>
              <a:rPr lang="de-DE" dirty="0" smtClean="0"/>
              <a:t>beim Film.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764704"/>
            <a:ext cx="3960440" cy="5602857"/>
          </a:xfrm>
          <a:prstGeom prst="rect">
            <a:avLst/>
          </a:prstGeom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D</a:t>
            </a:r>
            <a:r>
              <a:rPr lang="de-DE" dirty="0" err="1" smtClean="0">
                <a:solidFill>
                  <a:srgbClr val="92D050"/>
                </a:solidFill>
              </a:rPr>
              <a:t>ie</a:t>
            </a:r>
            <a:r>
              <a:rPr lang="de-DE" dirty="0" smtClean="0">
                <a:solidFill>
                  <a:srgbClr val="92D050"/>
                </a:solidFill>
              </a:rPr>
              <a:t> zwei deutschen Staaten</a:t>
            </a:r>
            <a:endParaRPr lang="de-DE" dirty="0">
              <a:solidFill>
                <a:srgbClr val="92D05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CC734-EE5F-4D77-A7ED-3AE875FFD455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056" y="1124744"/>
            <a:ext cx="3465219" cy="4936208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779912" y="836712"/>
            <a:ext cx="5184576" cy="5579963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D</a:t>
            </a:r>
            <a:r>
              <a:rPr lang="de-DE" dirty="0" smtClean="0">
                <a:solidFill>
                  <a:srgbClr val="92D050"/>
                </a:solidFill>
              </a:rPr>
              <a:t>ie DDr...</a:t>
            </a:r>
          </a:p>
          <a:p>
            <a:pPr>
              <a:buFont typeface="Arial" pitchFamily="34" charset="0"/>
              <a:buChar char="•"/>
            </a:pPr>
            <a:r>
              <a:rPr lang="en-US" sz="1800" b="0" dirty="0" smtClean="0"/>
              <a:t>  </a:t>
            </a:r>
            <a:r>
              <a:rPr lang="en-US" sz="1800" b="0" dirty="0" err="1" smtClean="0"/>
              <a:t>Regiert</a:t>
            </a:r>
            <a:r>
              <a:rPr lang="en-US" sz="1800" b="0" dirty="0" smtClean="0"/>
              <a:t> von der </a:t>
            </a:r>
            <a:r>
              <a:rPr lang="en-US" sz="1800" b="0" dirty="0" err="1" smtClean="0"/>
              <a:t>Sed</a:t>
            </a:r>
            <a:r>
              <a:rPr lang="en-US" sz="1800" b="0" dirty="0" smtClean="0"/>
              <a:t> (</a:t>
            </a:r>
            <a:r>
              <a:rPr lang="en-US" sz="1800" b="0" dirty="0" err="1" smtClean="0"/>
              <a:t>sozialistische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einheitspartei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deutschlands</a:t>
            </a:r>
            <a:r>
              <a:rPr lang="en-US" sz="1800" b="0" dirty="0" smtClean="0"/>
              <a:t>)</a:t>
            </a:r>
          </a:p>
          <a:p>
            <a:endParaRPr lang="en-US" sz="1800" b="0" dirty="0"/>
          </a:p>
          <a:p>
            <a:pPr>
              <a:buFont typeface="Arial" pitchFamily="34" charset="0"/>
              <a:buChar char="•"/>
            </a:pPr>
            <a:r>
              <a:rPr lang="en-US" sz="1800" b="0" dirty="0" smtClean="0"/>
              <a:t>  </a:t>
            </a:r>
            <a:r>
              <a:rPr lang="en-US" sz="1800" b="0" dirty="0" err="1" smtClean="0"/>
              <a:t>Staatschef</a:t>
            </a:r>
            <a:r>
              <a:rPr lang="en-US" sz="1800" b="0" dirty="0" smtClean="0"/>
              <a:t> von 1971-1989 war </a:t>
            </a:r>
            <a:r>
              <a:rPr lang="en-US" sz="1800" b="0" dirty="0" err="1" smtClean="0"/>
              <a:t>erich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honecker</a:t>
            </a:r>
            <a:endParaRPr lang="en-US" sz="1800" b="0" dirty="0" smtClean="0"/>
          </a:p>
          <a:p>
            <a:endParaRPr lang="en-US" sz="1800" b="0" dirty="0"/>
          </a:p>
          <a:p>
            <a:pPr>
              <a:buFont typeface="Arial" pitchFamily="34" charset="0"/>
              <a:buChar char="•"/>
            </a:pPr>
            <a:r>
              <a:rPr lang="en-US" sz="1800" b="0" dirty="0" smtClean="0"/>
              <a:t>  </a:t>
            </a:r>
            <a:r>
              <a:rPr lang="en-US" sz="1800" b="0" dirty="0" err="1" smtClean="0"/>
              <a:t>Es</a:t>
            </a:r>
            <a:r>
              <a:rPr lang="en-US" sz="1800" b="0" dirty="0" smtClean="0"/>
              <a:t> gab </a:t>
            </a:r>
            <a:r>
              <a:rPr lang="en-US" sz="1800" b="0" dirty="0" err="1" smtClean="0"/>
              <a:t>keine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reise</a:t>
            </a:r>
            <a:r>
              <a:rPr lang="en-US" sz="1800" b="0" dirty="0" smtClean="0"/>
              <a:t>- und </a:t>
            </a:r>
            <a:r>
              <a:rPr lang="en-US" sz="1800" b="0" dirty="0" err="1" smtClean="0"/>
              <a:t>meinungsfreiheit</a:t>
            </a:r>
            <a:endParaRPr lang="en-US" sz="1800" b="0" dirty="0" smtClean="0"/>
          </a:p>
          <a:p>
            <a:endParaRPr lang="en-US" sz="1800" b="0" dirty="0"/>
          </a:p>
          <a:p>
            <a:pPr>
              <a:buFont typeface="Arial" pitchFamily="34" charset="0"/>
              <a:buChar char="•"/>
            </a:pPr>
            <a:r>
              <a:rPr lang="en-US" sz="1800" b="0" dirty="0" smtClean="0"/>
              <a:t>  Die </a:t>
            </a:r>
            <a:r>
              <a:rPr lang="en-US" sz="1800" b="0" dirty="0" err="1" smtClean="0"/>
              <a:t>stasi</a:t>
            </a:r>
            <a:r>
              <a:rPr lang="en-US" sz="1800" b="0" dirty="0" smtClean="0"/>
              <a:t> (</a:t>
            </a:r>
            <a:r>
              <a:rPr lang="en-US" sz="1800" b="0" dirty="0" err="1" smtClean="0"/>
              <a:t>staatssicherheitsdienst</a:t>
            </a:r>
            <a:r>
              <a:rPr lang="en-US" sz="1800" b="0" dirty="0" smtClean="0"/>
              <a:t>)     </a:t>
            </a:r>
            <a:r>
              <a:rPr lang="en-US" sz="1800" b="0" dirty="0" err="1" smtClean="0"/>
              <a:t>kontrollierte</a:t>
            </a:r>
            <a:r>
              <a:rPr lang="en-US" sz="1800" b="0" dirty="0" smtClean="0"/>
              <a:t> die </a:t>
            </a:r>
            <a:r>
              <a:rPr lang="en-US" sz="1800" b="0" dirty="0" err="1" smtClean="0"/>
              <a:t>Bürger</a:t>
            </a:r>
            <a:r>
              <a:rPr lang="en-US" sz="1800" b="0" dirty="0" smtClean="0"/>
              <a:t> der </a:t>
            </a:r>
            <a:r>
              <a:rPr lang="en-US" sz="1800" b="0" dirty="0" err="1" smtClean="0"/>
              <a:t>Ddr</a:t>
            </a:r>
            <a:endParaRPr lang="en-US" sz="1800" b="0" dirty="0" smtClean="0"/>
          </a:p>
          <a:p>
            <a:pPr>
              <a:buFont typeface="Arial" pitchFamily="34" charset="0"/>
              <a:buChar char="•"/>
            </a:pPr>
            <a:endParaRPr lang="en-US" sz="1800" b="0" dirty="0" smtClean="0"/>
          </a:p>
          <a:p>
            <a:pPr marL="285750" indent="-285750">
              <a:buFont typeface="Arial"/>
              <a:buChar char="•"/>
            </a:pPr>
            <a:r>
              <a:rPr lang="en-US" sz="1800" b="0" dirty="0" err="1" smtClean="0"/>
              <a:t>Hauptstadt</a:t>
            </a:r>
            <a:r>
              <a:rPr lang="en-US" sz="1800" b="0" dirty="0" smtClean="0"/>
              <a:t> Berlin</a:t>
            </a:r>
          </a:p>
          <a:p>
            <a:pPr marL="285750" indent="-285750">
              <a:buFont typeface="Arial"/>
              <a:buChar char="•"/>
            </a:pPr>
            <a:endParaRPr lang="en-US" sz="1800" b="0" dirty="0" smtClean="0"/>
          </a:p>
          <a:p>
            <a:pPr marL="285750" indent="-285750">
              <a:buFont typeface="Arial"/>
              <a:buChar char="•"/>
            </a:pPr>
            <a:r>
              <a:rPr lang="en-US" sz="1800" b="0" dirty="0" err="1" smtClean="0"/>
              <a:t>Kein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zugang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zu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Kultur</a:t>
            </a:r>
            <a:r>
              <a:rPr lang="en-US" sz="1800" b="0" dirty="0" smtClean="0"/>
              <a:t> und </a:t>
            </a:r>
            <a:r>
              <a:rPr lang="en-US" sz="1800" b="0" dirty="0" err="1" smtClean="0"/>
              <a:t>produkten</a:t>
            </a:r>
            <a:r>
              <a:rPr lang="en-US" sz="1800" b="0" dirty="0" smtClean="0"/>
              <a:t> des </a:t>
            </a:r>
            <a:r>
              <a:rPr lang="en-US" sz="1800" b="0" dirty="0" err="1" smtClean="0"/>
              <a:t>Westens</a:t>
            </a:r>
            <a:endParaRPr lang="en-US" sz="1800" b="0" dirty="0" smtClean="0"/>
          </a:p>
          <a:p>
            <a:pPr marL="285750" indent="-285750">
              <a:buFont typeface="Arial"/>
              <a:buChar char="•"/>
            </a:pPr>
            <a:endParaRPr lang="en-US" sz="1800" b="0" dirty="0" smtClean="0"/>
          </a:p>
          <a:p>
            <a:pPr marL="285750" indent="-285750">
              <a:buFont typeface="Arial"/>
              <a:buChar char="•"/>
            </a:pPr>
            <a:r>
              <a:rPr lang="en-US" sz="1800" b="0" dirty="0" smtClean="0"/>
              <a:t>Der </a:t>
            </a:r>
            <a:r>
              <a:rPr lang="en-US" sz="1800" b="0" dirty="0" err="1" smtClean="0"/>
              <a:t>Staat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verlangte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exzellenz</a:t>
            </a:r>
            <a:r>
              <a:rPr lang="en-US" sz="1800" b="0" dirty="0" smtClean="0"/>
              <a:t> von </a:t>
            </a:r>
            <a:r>
              <a:rPr lang="en-US" sz="1800" b="0" dirty="0" err="1" smtClean="0"/>
              <a:t>seinen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Bürgern</a:t>
            </a:r>
            <a:r>
              <a:rPr lang="en-US" sz="1800" b="0" dirty="0" smtClean="0"/>
              <a:t>, so Z.B. </a:t>
            </a:r>
            <a:r>
              <a:rPr lang="en-US" sz="1800" b="0" dirty="0" err="1" smtClean="0"/>
              <a:t>im</a:t>
            </a:r>
            <a:r>
              <a:rPr lang="en-US" sz="1800" b="0" dirty="0" smtClean="0"/>
              <a:t> Sport</a:t>
            </a:r>
          </a:p>
          <a:p>
            <a:pPr marL="285750" indent="-285750">
              <a:buFont typeface="Arial"/>
              <a:buChar char="•"/>
            </a:pPr>
            <a:endParaRPr lang="en-US" sz="1800" b="0" dirty="0" smtClean="0"/>
          </a:p>
          <a:p>
            <a:endParaRPr lang="en-US" sz="1800" b="0" dirty="0" smtClean="0"/>
          </a:p>
          <a:p>
            <a:endParaRPr lang="en-US" sz="1800" b="0" dirty="0"/>
          </a:p>
          <a:p>
            <a:pPr>
              <a:buFont typeface="Arial" pitchFamily="34" charset="0"/>
              <a:buChar char="•"/>
            </a:pPr>
            <a:endParaRPr lang="en-US" sz="1800" b="0" dirty="0"/>
          </a:p>
          <a:p>
            <a:pPr>
              <a:buFont typeface="Arial" pitchFamily="34" charset="0"/>
              <a:buChar char="•"/>
            </a:pPr>
            <a:endParaRPr lang="en-US" sz="1800" b="0" dirty="0"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D</a:t>
            </a:r>
            <a:r>
              <a:rPr lang="de-DE" dirty="0" err="1" smtClean="0">
                <a:solidFill>
                  <a:srgbClr val="92D050"/>
                </a:solidFill>
              </a:rPr>
              <a:t>ie</a:t>
            </a:r>
            <a:r>
              <a:rPr lang="de-DE" dirty="0" smtClean="0">
                <a:solidFill>
                  <a:srgbClr val="92D050"/>
                </a:solidFill>
              </a:rPr>
              <a:t> zwei deutschen Staaten</a:t>
            </a:r>
            <a:endParaRPr lang="de-DE" dirty="0">
              <a:solidFill>
                <a:srgbClr val="92D05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CC734-EE5F-4D77-A7ED-3AE875FFD455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31800" y="1052737"/>
            <a:ext cx="4068763" cy="5363938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D</a:t>
            </a:r>
            <a:r>
              <a:rPr lang="de-DE" dirty="0" err="1" smtClean="0">
                <a:solidFill>
                  <a:srgbClr val="92D050"/>
                </a:solidFill>
              </a:rPr>
              <a:t>ie</a:t>
            </a:r>
            <a:r>
              <a:rPr lang="de-DE" dirty="0" smtClean="0">
                <a:solidFill>
                  <a:srgbClr val="92D050"/>
                </a:solidFill>
              </a:rPr>
              <a:t> BRD</a:t>
            </a:r>
          </a:p>
          <a:p>
            <a:endParaRPr lang="de-DE" dirty="0" smtClean="0">
              <a:solidFill>
                <a:srgbClr val="92D05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b="0" dirty="0" err="1" smtClean="0"/>
              <a:t>Hauptstadt</a:t>
            </a:r>
            <a:r>
              <a:rPr lang="en-US" b="0" dirty="0" smtClean="0"/>
              <a:t> </a:t>
            </a:r>
            <a:r>
              <a:rPr lang="en-US" b="0" dirty="0" err="1" smtClean="0"/>
              <a:t>bonn</a:t>
            </a:r>
            <a:endParaRPr lang="en-US" b="0" dirty="0" smtClean="0"/>
          </a:p>
          <a:p>
            <a:pPr marL="342900" indent="-342900">
              <a:buFont typeface="Arial"/>
              <a:buChar char="•"/>
            </a:pP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b="0" dirty="0" err="1" smtClean="0"/>
              <a:t>demokratisch</a:t>
            </a:r>
            <a:r>
              <a:rPr lang="en-US" b="0" dirty="0" smtClean="0"/>
              <a:t> </a:t>
            </a:r>
            <a:r>
              <a:rPr lang="en-US" b="0" dirty="0" err="1" smtClean="0"/>
              <a:t>regiert</a:t>
            </a:r>
            <a:endParaRPr lang="en-US" b="0" dirty="0" smtClean="0"/>
          </a:p>
          <a:p>
            <a:pPr marL="342900" indent="-342900">
              <a:buFont typeface="Arial"/>
              <a:buChar char="•"/>
            </a:pP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Gut </a:t>
            </a:r>
            <a:r>
              <a:rPr lang="en-US" b="0" dirty="0" err="1" smtClean="0"/>
              <a:t>funktionierende</a:t>
            </a:r>
            <a:r>
              <a:rPr lang="en-US" b="0" dirty="0" smtClean="0"/>
              <a:t> </a:t>
            </a:r>
            <a:r>
              <a:rPr lang="en-US" b="0" dirty="0" err="1" smtClean="0"/>
              <a:t>Wirtschaft</a:t>
            </a:r>
            <a:endParaRPr lang="en-US" b="0" dirty="0" smtClean="0"/>
          </a:p>
          <a:p>
            <a:pPr marL="342900" indent="-342900">
              <a:buFont typeface="Arial"/>
              <a:buChar char="•"/>
            </a:pP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b="0" dirty="0" err="1" smtClean="0"/>
              <a:t>Gründungsmitglied</a:t>
            </a:r>
            <a:r>
              <a:rPr lang="en-US" b="0" dirty="0" smtClean="0"/>
              <a:t> der </a:t>
            </a:r>
            <a:r>
              <a:rPr lang="en-US" b="0" dirty="0" err="1" smtClean="0"/>
              <a:t>europäischen</a:t>
            </a:r>
            <a:r>
              <a:rPr lang="en-US" b="0" dirty="0" smtClean="0"/>
              <a:t> </a:t>
            </a:r>
            <a:r>
              <a:rPr lang="en-US" b="0" dirty="0" err="1" smtClean="0"/>
              <a:t>Gemeinschaft</a:t>
            </a:r>
            <a:endParaRPr lang="en-US" b="0" dirty="0" smtClean="0"/>
          </a:p>
          <a:p>
            <a:endParaRPr lang="en-US" b="0" dirty="0" smtClean="0"/>
          </a:p>
          <a:p>
            <a:pPr marL="342900" indent="-342900">
              <a:buFont typeface="Arial"/>
              <a:buChar char="•"/>
            </a:pPr>
            <a:endParaRPr lang="en-US" b="0" dirty="0"/>
          </a:p>
          <a:p>
            <a:pPr marL="342900" indent="-342900">
              <a:buFont typeface="Arial"/>
              <a:buChar char="•"/>
            </a:pPr>
            <a:endParaRPr lang="en-US" u="sng" dirty="0" smtClean="0">
              <a:solidFill>
                <a:srgbClr val="92D05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u="sng" dirty="0">
              <a:solidFill>
                <a:srgbClr val="92D05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u="sng" dirty="0" smtClean="0">
              <a:solidFill>
                <a:srgbClr val="92D05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u="sng" dirty="0">
              <a:solidFill>
                <a:srgbClr val="92D05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u="sng" dirty="0" smtClean="0">
              <a:solidFill>
                <a:srgbClr val="92D05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u="sng" dirty="0">
              <a:solidFill>
                <a:srgbClr val="92D050"/>
              </a:solidFill>
            </a:endParaRPr>
          </a:p>
          <a:p>
            <a:pPr marL="342900" indent="-342900">
              <a:buFont typeface="Arial"/>
              <a:buChar char="•"/>
            </a:pPr>
            <a:endParaRPr lang="de-DE" u="sng" dirty="0" smtClean="0">
              <a:solidFill>
                <a:srgbClr val="92D050"/>
              </a:solidFill>
            </a:endParaRPr>
          </a:p>
          <a:p>
            <a:endParaRPr lang="de-DE" u="sng" dirty="0">
              <a:solidFill>
                <a:srgbClr val="92D050"/>
              </a:solidFill>
            </a:endParaRPr>
          </a:p>
          <a:p>
            <a:endParaRPr lang="de-DE" u="sng" dirty="0" smtClean="0">
              <a:solidFill>
                <a:srgbClr val="92D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175449"/>
            <a:ext cx="3636404" cy="5180061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1772-3B75-4C2F-8A80-465A379530D2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pic>
        <p:nvPicPr>
          <p:cNvPr id="2050" name="Picture 2" descr="http://upload.wikimedia.org/wikipedia/commons/thumb/a/a8/Deutschland_Besatzungszonen_8_Jun_1947_-_22_Apr_1949.svg/2000px-Deutschland_Besatzungszonen_8_Jun_1947_-_22_Apr_1949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5756" y="980728"/>
            <a:ext cx="4786052" cy="5665440"/>
          </a:xfrm>
          <a:prstGeom prst="rect">
            <a:avLst/>
          </a:prstGeom>
          <a:noFill/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1800" y="420966"/>
            <a:ext cx="6120420" cy="1207834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D</a:t>
            </a:r>
            <a:r>
              <a:rPr lang="de-DE" dirty="0" smtClean="0">
                <a:solidFill>
                  <a:srgbClr val="92D050"/>
                </a:solidFill>
              </a:rPr>
              <a:t>ie deutschen zonen- 1945</a:t>
            </a:r>
            <a:endParaRPr lang="de-DE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57B4E-90A6-4B9E-AD0B-39A1CB94BFF6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pic>
        <p:nvPicPr>
          <p:cNvPr id="1026" name="Picture 2" descr="http://www.german-way.com/imagesGW/410_Berlin-zo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08" y="1241884"/>
            <a:ext cx="6263797" cy="4797152"/>
          </a:xfrm>
          <a:prstGeom prst="rect">
            <a:avLst/>
          </a:prstGeom>
          <a:noFill/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308812" cy="1512168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Berlin- D</a:t>
            </a:r>
            <a:r>
              <a:rPr lang="de-DE" dirty="0" smtClean="0">
                <a:solidFill>
                  <a:srgbClr val="92D050"/>
                </a:solidFill>
              </a:rPr>
              <a:t>ie vier </a:t>
            </a:r>
            <a:br>
              <a:rPr lang="de-DE" dirty="0" smtClean="0">
                <a:solidFill>
                  <a:srgbClr val="92D050"/>
                </a:solidFill>
              </a:rPr>
            </a:br>
            <a:r>
              <a:rPr lang="de-DE" dirty="0" smtClean="0">
                <a:solidFill>
                  <a:srgbClr val="92D050"/>
                </a:solidFill>
              </a:rPr>
              <a:t>besatzungszonen</a:t>
            </a:r>
            <a:endParaRPr lang="de-DE" dirty="0">
              <a:solidFill>
                <a:srgbClr val="92D05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07305" y="1016732"/>
            <a:ext cx="2593187" cy="565262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Berlin- 1961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Die </a:t>
            </a:r>
            <a:r>
              <a:rPr lang="en-GB" dirty="0" err="1" smtClean="0">
                <a:solidFill>
                  <a:schemeClr val="tx1"/>
                </a:solidFill>
              </a:rPr>
              <a:t>Mauer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wurde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errichtet</a:t>
            </a:r>
            <a:r>
              <a:rPr lang="en-GB" dirty="0" smtClean="0">
                <a:solidFill>
                  <a:schemeClr val="tx1"/>
                </a:solidFill>
              </a:rPr>
              <a:t> um </a:t>
            </a:r>
            <a:r>
              <a:rPr lang="en-GB" dirty="0" err="1" smtClean="0">
                <a:solidFill>
                  <a:schemeClr val="tx1"/>
                </a:solidFill>
              </a:rPr>
              <a:t>zu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verhindern</a:t>
            </a:r>
            <a:r>
              <a:rPr lang="en-GB" dirty="0" smtClean="0">
                <a:solidFill>
                  <a:schemeClr val="tx1"/>
                </a:solidFill>
              </a:rPr>
              <a:t>, </a:t>
            </a:r>
            <a:r>
              <a:rPr lang="en-GB" dirty="0" err="1" smtClean="0">
                <a:solidFill>
                  <a:schemeClr val="tx1"/>
                </a:solidFill>
              </a:rPr>
              <a:t>dass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weiterhin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viele</a:t>
            </a:r>
            <a:r>
              <a:rPr lang="en-GB" dirty="0" smtClean="0">
                <a:solidFill>
                  <a:schemeClr val="tx1"/>
                </a:solidFill>
              </a:rPr>
              <a:t> DDR-</a:t>
            </a:r>
            <a:r>
              <a:rPr lang="en-GB" dirty="0" err="1" smtClean="0">
                <a:solidFill>
                  <a:schemeClr val="tx1"/>
                </a:solidFill>
              </a:rPr>
              <a:t>Bürger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ihr</a:t>
            </a:r>
            <a:r>
              <a:rPr lang="en-GB" dirty="0" smtClean="0">
                <a:solidFill>
                  <a:schemeClr val="tx1"/>
                </a:solidFill>
              </a:rPr>
              <a:t> Land </a:t>
            </a:r>
            <a:r>
              <a:rPr lang="en-GB" dirty="0" err="1" smtClean="0">
                <a:solidFill>
                  <a:schemeClr val="tx1"/>
                </a:solidFill>
              </a:rPr>
              <a:t>verließen</a:t>
            </a:r>
            <a:r>
              <a:rPr lang="en-GB" dirty="0" smtClean="0">
                <a:solidFill>
                  <a:schemeClr val="tx1"/>
                </a:solidFill>
              </a:rPr>
              <a:t> um in den </a:t>
            </a:r>
            <a:r>
              <a:rPr lang="en-GB" dirty="0" err="1" smtClean="0">
                <a:solidFill>
                  <a:schemeClr val="tx1"/>
                </a:solidFill>
              </a:rPr>
              <a:t>Westen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zu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gehen</a:t>
            </a:r>
            <a:r>
              <a:rPr lang="en-GB" dirty="0" smtClean="0">
                <a:solidFill>
                  <a:schemeClr val="tx1"/>
                </a:solidFill>
              </a:rPr>
              <a:t>, wo </a:t>
            </a:r>
            <a:r>
              <a:rPr lang="en-GB" dirty="0" err="1" smtClean="0">
                <a:solidFill>
                  <a:schemeClr val="tx1"/>
                </a:solidFill>
              </a:rPr>
              <a:t>sie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ein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höherer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Lebensstandard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erwartetete</a:t>
            </a:r>
            <a:r>
              <a:rPr lang="en-GB" dirty="0" smtClean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Eine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unüberwindbare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Mauer</a:t>
            </a:r>
            <a:r>
              <a:rPr lang="en-GB" dirty="0" smtClean="0">
                <a:solidFill>
                  <a:schemeClr val="tx1"/>
                </a:solidFill>
              </a:rPr>
              <a:t> war die </a:t>
            </a:r>
            <a:r>
              <a:rPr lang="en-GB" dirty="0" err="1" smtClean="0">
                <a:solidFill>
                  <a:schemeClr val="tx1"/>
                </a:solidFill>
              </a:rPr>
              <a:t>Antwort</a:t>
            </a:r>
            <a:r>
              <a:rPr lang="en-GB" dirty="0" smtClean="0">
                <a:solidFill>
                  <a:schemeClr val="tx1"/>
                </a:solidFill>
              </a:rPr>
              <a:t> der </a:t>
            </a:r>
            <a:r>
              <a:rPr lang="en-GB" dirty="0" err="1" smtClean="0">
                <a:solidFill>
                  <a:schemeClr val="tx1"/>
                </a:solidFill>
              </a:rPr>
              <a:t>Mächte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im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Osten</a:t>
            </a:r>
            <a:r>
              <a:rPr lang="en-GB" dirty="0" smtClean="0">
                <a:solidFill>
                  <a:schemeClr val="tx1"/>
                </a:solidFill>
              </a:rPr>
              <a:t> auf die </a:t>
            </a:r>
            <a:r>
              <a:rPr lang="en-GB" dirty="0" err="1" smtClean="0">
                <a:solidFill>
                  <a:schemeClr val="tx1"/>
                </a:solidFill>
              </a:rPr>
              <a:t>Unzufriedenheit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ihrer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Einwohner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E085-E7DB-4CEB-BA46-9C70BF3E61A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860032" y="1196752"/>
            <a:ext cx="4140460" cy="5661248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0070C0"/>
                </a:solidFill>
                <a:latin typeface="+mn-lt"/>
              </a:rPr>
              <a:t>H</a:t>
            </a:r>
            <a:r>
              <a:rPr lang="en-GB" sz="2000" b="0" dirty="0" err="1" smtClean="0">
                <a:solidFill>
                  <a:srgbClr val="0070C0"/>
                </a:solidFill>
                <a:latin typeface="+mn-lt"/>
              </a:rPr>
              <a:t>artes</a:t>
            </a:r>
            <a:r>
              <a:rPr lang="en-GB" sz="2000" b="0" dirty="0" smtClean="0">
                <a:solidFill>
                  <a:srgbClr val="0070C0"/>
                </a:solidFill>
                <a:latin typeface="+mn-lt"/>
              </a:rPr>
              <a:t> regime</a:t>
            </a:r>
            <a:endParaRPr lang="en-GB" sz="2000" b="0" dirty="0" smtClean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C00000"/>
                </a:solidFill>
                <a:latin typeface="Verdana" panose="020B0604030504040204" pitchFamily="34" charset="0"/>
              </a:rPr>
              <a:t>P</a:t>
            </a:r>
            <a:r>
              <a:rPr lang="en-GB" sz="2000" b="0" dirty="0" err="1" smtClean="0">
                <a:solidFill>
                  <a:srgbClr val="C00000"/>
                </a:solidFill>
                <a:latin typeface="Verdana" panose="020B0604030504040204" pitchFamily="34" charset="0"/>
              </a:rPr>
              <a:t>olizeistaat</a:t>
            </a:r>
            <a:r>
              <a:rPr lang="en-GB" sz="2000" b="0" dirty="0" smtClean="0">
                <a:solidFill>
                  <a:srgbClr val="C00000"/>
                </a:solidFill>
                <a:latin typeface="Verdana" panose="020B0604030504040204" pitchFamily="34" charset="0"/>
              </a:rPr>
              <a:t> </a:t>
            </a:r>
            <a:r>
              <a:rPr lang="en-US" sz="2000" b="0" dirty="0" smtClean="0">
                <a:solidFill>
                  <a:srgbClr val="C00000"/>
                </a:solidFill>
                <a:latin typeface="Verdana" panose="020B0604030504040204" pitchFamily="34" charset="0"/>
              </a:rPr>
              <a:t>–</a:t>
            </a:r>
            <a:r>
              <a:rPr lang="en-GB" sz="2000" b="0" dirty="0" smtClean="0">
                <a:solidFill>
                  <a:srgbClr val="C00000"/>
                </a:solidFill>
                <a:latin typeface="Verdana" panose="020B0604030504040204" pitchFamily="34" charset="0"/>
              </a:rPr>
              <a:t> </a:t>
            </a:r>
            <a:r>
              <a:rPr lang="en-GB" sz="2000" b="0" dirty="0" err="1" smtClean="0">
                <a:solidFill>
                  <a:srgbClr val="C00000"/>
                </a:solidFill>
                <a:latin typeface="Verdana" panose="020B0604030504040204" pitchFamily="34" charset="0"/>
              </a:rPr>
              <a:t>bespitzelung</a:t>
            </a:r>
            <a:r>
              <a:rPr lang="en-GB" sz="2000" b="0" dirty="0" smtClean="0">
                <a:solidFill>
                  <a:srgbClr val="C00000"/>
                </a:solidFill>
                <a:latin typeface="Verdana" panose="020B0604030504040204" pitchFamily="34" charset="0"/>
              </a:rPr>
              <a:t> der </a:t>
            </a:r>
            <a:r>
              <a:rPr lang="en-GB" sz="2000" b="0" dirty="0" err="1" smtClean="0">
                <a:solidFill>
                  <a:srgbClr val="C00000"/>
                </a:solidFill>
                <a:latin typeface="Verdana" panose="020B0604030504040204" pitchFamily="34" charset="0"/>
              </a:rPr>
              <a:t>bürger</a:t>
            </a:r>
            <a:r>
              <a:rPr lang="en-GB" sz="2000" b="0" dirty="0" smtClean="0">
                <a:solidFill>
                  <a:srgbClr val="C00000"/>
                </a:solidFill>
                <a:latin typeface="Verdana" panose="020B0604030504040204" pitchFamily="34" charset="0"/>
              </a:rPr>
              <a:t> </a:t>
            </a:r>
            <a:r>
              <a:rPr lang="en-GB" sz="2000" b="0" dirty="0" err="1" smtClean="0">
                <a:solidFill>
                  <a:srgbClr val="C00000"/>
                </a:solidFill>
                <a:latin typeface="Verdana" panose="020B0604030504040204" pitchFamily="34" charset="0"/>
              </a:rPr>
              <a:t>durch</a:t>
            </a:r>
            <a:r>
              <a:rPr lang="en-GB" sz="2000" b="0" dirty="0" smtClean="0">
                <a:solidFill>
                  <a:srgbClr val="C00000"/>
                </a:solidFill>
                <a:latin typeface="Verdana" panose="020B0604030504040204" pitchFamily="34" charset="0"/>
              </a:rPr>
              <a:t> die </a:t>
            </a:r>
            <a:r>
              <a:rPr lang="en-GB" sz="2000" b="0" dirty="0" err="1" smtClean="0">
                <a:solidFill>
                  <a:srgbClr val="C00000"/>
                </a:solidFill>
                <a:latin typeface="Verdana" panose="020B0604030504040204" pitchFamily="34" charset="0"/>
              </a:rPr>
              <a:t>stasi</a:t>
            </a:r>
            <a:endParaRPr lang="en-GB" sz="2000" b="0" dirty="0" smtClean="0">
              <a:solidFill>
                <a:srgbClr val="C00000"/>
              </a:solidFill>
              <a:latin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Verdana" panose="020B0604030504040204" pitchFamily="34" charset="0"/>
              </a:rPr>
              <a:t>K</a:t>
            </a:r>
            <a:r>
              <a:rPr lang="en-GB" sz="2000" b="0" dirty="0" smtClean="0">
                <a:latin typeface="Verdana" panose="020B0604030504040204" pitchFamily="34" charset="0"/>
              </a:rPr>
              <a:t>lima der Angst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G</a:t>
            </a:r>
            <a:r>
              <a:rPr lang="en-GB" sz="2000" b="0" dirty="0" err="1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eteilte</a:t>
            </a:r>
            <a:r>
              <a:rPr lang="en-GB" sz="2000" b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n-GB" sz="2000" b="0" dirty="0" err="1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familien</a:t>
            </a:r>
            <a:endParaRPr lang="en-GB" sz="2000" b="0" dirty="0" smtClean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7030A0"/>
                </a:solidFill>
                <a:latin typeface="Verdana" panose="020B0604030504040204" pitchFamily="34" charset="0"/>
              </a:rPr>
              <a:t>L</a:t>
            </a:r>
            <a:r>
              <a:rPr lang="en-GB" sz="2000" b="0" dirty="0" err="1" smtClean="0">
                <a:solidFill>
                  <a:srgbClr val="7030A0"/>
                </a:solidFill>
                <a:latin typeface="Verdana" panose="020B0604030504040204" pitchFamily="34" charset="0"/>
              </a:rPr>
              <a:t>ebensgefahr</a:t>
            </a:r>
            <a:r>
              <a:rPr lang="en-GB" sz="2000" b="0" dirty="0" smtClean="0">
                <a:solidFill>
                  <a:srgbClr val="7030A0"/>
                </a:solidFill>
                <a:latin typeface="Verdana" panose="020B0604030504040204" pitchFamily="34" charset="0"/>
              </a:rPr>
              <a:t> </a:t>
            </a:r>
            <a:r>
              <a:rPr lang="en-GB" sz="2000" b="0" dirty="0" err="1" smtClean="0">
                <a:solidFill>
                  <a:srgbClr val="7030A0"/>
                </a:solidFill>
                <a:latin typeface="Verdana" panose="020B0604030504040204" pitchFamily="34" charset="0"/>
              </a:rPr>
              <a:t>bei</a:t>
            </a:r>
            <a:r>
              <a:rPr lang="en-GB" sz="2000" b="0" dirty="0" smtClean="0">
                <a:solidFill>
                  <a:srgbClr val="7030A0"/>
                </a:solidFill>
                <a:latin typeface="Verdana" panose="020B0604030504040204" pitchFamily="34" charset="0"/>
              </a:rPr>
              <a:t> </a:t>
            </a:r>
            <a:r>
              <a:rPr lang="en-GB" sz="2000" b="0" dirty="0" err="1" smtClean="0">
                <a:solidFill>
                  <a:srgbClr val="7030A0"/>
                </a:solidFill>
                <a:latin typeface="Verdana" panose="020B0604030504040204" pitchFamily="34" charset="0"/>
              </a:rPr>
              <a:t>flucht</a:t>
            </a:r>
            <a:r>
              <a:rPr lang="en-GB" sz="2000" u="sng" dirty="0" smtClean="0">
                <a:solidFill>
                  <a:srgbClr val="7030A0"/>
                </a:solidFill>
                <a:latin typeface="Verdana" panose="020B0604030504040204" pitchFamily="34" charset="0"/>
              </a:rPr>
              <a:t> </a:t>
            </a:r>
            <a:r>
              <a:rPr lang="en-US" sz="2000" b="0" dirty="0" smtClean="0">
                <a:solidFill>
                  <a:srgbClr val="7030A0"/>
                </a:solidFill>
                <a:latin typeface="Verdana" panose="020B0604030504040204" pitchFamily="34" charset="0"/>
              </a:rPr>
              <a:t>–</a:t>
            </a:r>
            <a:r>
              <a:rPr lang="en-GB" sz="2000" b="0" dirty="0" smtClean="0">
                <a:solidFill>
                  <a:srgbClr val="7030A0"/>
                </a:solidFill>
                <a:latin typeface="Verdana" panose="020B0604030504040204" pitchFamily="34" charset="0"/>
              </a:rPr>
              <a:t> </a:t>
            </a:r>
            <a:r>
              <a:rPr lang="en-GB" sz="2000" b="0" dirty="0" err="1" smtClean="0">
                <a:solidFill>
                  <a:srgbClr val="7030A0"/>
                </a:solidFill>
                <a:latin typeface="Verdana" panose="020B0604030504040204" pitchFamily="34" charset="0"/>
              </a:rPr>
              <a:t>schiessbefehl</a:t>
            </a:r>
            <a:endParaRPr lang="en-GB" sz="2000" b="0" dirty="0" smtClean="0">
              <a:solidFill>
                <a:srgbClr val="7030A0"/>
              </a:solidFill>
              <a:latin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R</a:t>
            </a:r>
            <a:r>
              <a:rPr lang="en-GB" sz="2000" b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eisen</a:t>
            </a:r>
            <a:r>
              <a:rPr lang="en-GB" sz="2000" b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n-GB" sz="2000" b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nur</a:t>
            </a:r>
            <a:r>
              <a:rPr lang="en-GB" sz="2000" b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 in </a:t>
            </a:r>
            <a:r>
              <a:rPr lang="en-GB" sz="2000" b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einige</a:t>
            </a:r>
            <a:r>
              <a:rPr lang="en-GB" sz="2000" b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n-GB" sz="2000" b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andere</a:t>
            </a:r>
            <a:r>
              <a:rPr lang="en-GB" sz="2000" b="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n-GB" sz="2000" b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sozialistische</a:t>
            </a:r>
            <a:r>
              <a:rPr lang="en-GB" sz="2000" b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n-GB" sz="2000" b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länder</a:t>
            </a:r>
            <a:endParaRPr lang="en-GB" sz="2000" b="0" dirty="0" smtClean="0">
              <a:solidFill>
                <a:schemeClr val="tx2">
                  <a:lumMod val="75000"/>
                  <a:lumOff val="25000"/>
                </a:schemeClr>
              </a:solidFill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000" b="0" dirty="0" smtClean="0">
                <a:solidFill>
                  <a:srgbClr val="7030A0"/>
                </a:solidFill>
                <a:latin typeface="Verdana" panose="020B060403050404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b="0" dirty="0" smtClean="0">
              <a:latin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b="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4128" y="182527"/>
            <a:ext cx="1188132" cy="7920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</a:rPr>
              <a:t>Osten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27684" y="182527"/>
            <a:ext cx="1188132" cy="7920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Westen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43507" y="1052736"/>
            <a:ext cx="3655901" cy="5688632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dirty="0" err="1" smtClean="0">
                <a:solidFill>
                  <a:srgbClr val="0070C0"/>
                </a:solidFill>
              </a:rPr>
              <a:t>Kapitalismus</a:t>
            </a:r>
            <a:endParaRPr lang="en-GB" b="0" dirty="0" smtClean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rgbClr val="C00000"/>
                </a:solidFill>
              </a:rPr>
              <a:t>E</a:t>
            </a:r>
            <a:r>
              <a:rPr lang="en-GB" b="0" dirty="0" err="1" smtClean="0">
                <a:solidFill>
                  <a:srgbClr val="C00000"/>
                </a:solidFill>
              </a:rPr>
              <a:t>influsssphäre</a:t>
            </a:r>
            <a:r>
              <a:rPr lang="en-GB" b="0" dirty="0" smtClean="0">
                <a:solidFill>
                  <a:srgbClr val="C00000"/>
                </a:solidFill>
              </a:rPr>
              <a:t> des </a:t>
            </a:r>
            <a:r>
              <a:rPr lang="en-GB" b="0" dirty="0" err="1" smtClean="0">
                <a:solidFill>
                  <a:srgbClr val="C00000"/>
                </a:solidFill>
              </a:rPr>
              <a:t>westens</a:t>
            </a:r>
            <a:endParaRPr lang="en-GB" b="0" dirty="0" smtClean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dirty="0" err="1" smtClean="0">
                <a:latin typeface="Verdana" panose="020B0604030504040204" pitchFamily="34" charset="0"/>
              </a:rPr>
              <a:t>Meinungsfreiheit</a:t>
            </a:r>
            <a:r>
              <a:rPr lang="en-GB" b="0" dirty="0" smtClean="0">
                <a:latin typeface="Verdana" panose="020B0604030504040204" pitchFamily="34" charset="0"/>
              </a:rPr>
              <a:t> und </a:t>
            </a:r>
            <a:r>
              <a:rPr lang="en-GB" b="0" dirty="0" err="1" smtClean="0">
                <a:latin typeface="Verdana" panose="020B0604030504040204" pitchFamily="34" charset="0"/>
              </a:rPr>
              <a:t>reisefreiheit</a:t>
            </a:r>
            <a:endParaRPr lang="en-GB" b="0" dirty="0" smtClean="0">
              <a:latin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 err="1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Möglicher</a:t>
            </a:r>
            <a:r>
              <a:rPr lang="en-US" b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 W</a:t>
            </a:r>
            <a:r>
              <a:rPr lang="en-GB" b="0" dirty="0" err="1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ohlstand</a:t>
            </a:r>
            <a:r>
              <a:rPr lang="en-GB" b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 und </a:t>
            </a:r>
            <a:r>
              <a:rPr lang="en-GB" b="0" dirty="0" err="1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konsumgüter</a:t>
            </a:r>
            <a:endParaRPr lang="en-GB" b="0" dirty="0" smtClean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 err="1" smtClean="0">
                <a:solidFill>
                  <a:srgbClr val="7030A0"/>
                </a:solidFill>
                <a:latin typeface="Verdana" panose="020B0604030504040204" pitchFamily="34" charset="0"/>
              </a:rPr>
              <a:t>westberliner</a:t>
            </a:r>
            <a:r>
              <a:rPr lang="en-GB" b="0" dirty="0" smtClean="0">
                <a:solidFill>
                  <a:srgbClr val="7030A0"/>
                </a:solidFill>
                <a:latin typeface="Verdana" panose="020B0604030504040204" pitchFamily="34" charset="0"/>
              </a:rPr>
              <a:t> </a:t>
            </a:r>
            <a:r>
              <a:rPr lang="en-GB" b="0" dirty="0" err="1" smtClean="0">
                <a:solidFill>
                  <a:srgbClr val="7030A0"/>
                </a:solidFill>
                <a:latin typeface="Verdana" panose="020B0604030504040204" pitchFamily="34" charset="0"/>
              </a:rPr>
              <a:t>konnten</a:t>
            </a:r>
            <a:r>
              <a:rPr lang="en-GB" b="0" dirty="0" smtClean="0">
                <a:solidFill>
                  <a:srgbClr val="7030A0"/>
                </a:solidFill>
                <a:latin typeface="Verdana" panose="020B0604030504040204" pitchFamily="34" charset="0"/>
              </a:rPr>
              <a:t> in den </a:t>
            </a:r>
            <a:r>
              <a:rPr lang="en-GB" b="0" dirty="0" err="1" smtClean="0">
                <a:solidFill>
                  <a:srgbClr val="7030A0"/>
                </a:solidFill>
                <a:latin typeface="Verdana" panose="020B0604030504040204" pitchFamily="34" charset="0"/>
              </a:rPr>
              <a:t>osten</a:t>
            </a:r>
            <a:r>
              <a:rPr lang="en-GB" b="0" dirty="0" smtClean="0">
                <a:solidFill>
                  <a:srgbClr val="7030A0"/>
                </a:solidFill>
                <a:latin typeface="Verdana" panose="020B0604030504040204" pitchFamily="34" charset="0"/>
              </a:rPr>
              <a:t> </a:t>
            </a:r>
            <a:r>
              <a:rPr lang="en-GB" b="0" dirty="0" err="1" smtClean="0">
                <a:solidFill>
                  <a:srgbClr val="7030A0"/>
                </a:solidFill>
                <a:latin typeface="Verdana" panose="020B0604030504040204" pitchFamily="34" charset="0"/>
              </a:rPr>
              <a:t>einreisen</a:t>
            </a:r>
            <a:endParaRPr lang="en-GB" b="0" dirty="0">
              <a:solidFill>
                <a:srgbClr val="7030A0"/>
              </a:solidFill>
              <a:latin typeface="Verdana" panose="020B0604030504040204" pitchFamily="34" charset="0"/>
            </a:endParaRPr>
          </a:p>
          <a:p>
            <a:endParaRPr lang="en-GB" dirty="0"/>
          </a:p>
        </p:txBody>
      </p:sp>
      <p:pic>
        <p:nvPicPr>
          <p:cNvPr id="1028" name="Picture 4" descr="http://4vector.com/i/free-vector-big-brick-black-wall-clip-art_107188_Big_Brick_Black_Wall_clip_art_h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339" y="1088740"/>
            <a:ext cx="107968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26254" y="169688"/>
            <a:ext cx="18722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Berlin- 1961</a:t>
            </a:r>
            <a:br>
              <a:rPr lang="en-GB" b="1" dirty="0">
                <a:solidFill>
                  <a:srgbClr val="FF0000"/>
                </a:solidFill>
              </a:rPr>
            </a:br>
            <a:r>
              <a:rPr lang="en-GB" b="1" dirty="0" err="1">
                <a:solidFill>
                  <a:srgbClr val="FF0000"/>
                </a:solidFill>
              </a:rPr>
              <a:t>Eine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geteilte</a:t>
            </a:r>
            <a:r>
              <a:rPr lang="en-GB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GB" b="1" dirty="0" err="1">
                <a:solidFill>
                  <a:srgbClr val="FF0000"/>
                </a:solidFill>
              </a:rPr>
              <a:t>Stadt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690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15065"/>
            <a:ext cx="6120420" cy="120783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 smtClean="0">
                <a:solidFill>
                  <a:srgbClr val="92D050"/>
                </a:solidFill>
              </a:rPr>
              <a:t>Berlin-</a:t>
            </a:r>
            <a:r>
              <a:rPr lang="en-GB" dirty="0">
                <a:solidFill>
                  <a:srgbClr val="92D050"/>
                </a:solidFill>
              </a:rPr>
              <a:t> </a:t>
            </a:r>
            <a:r>
              <a:rPr lang="en-GB" dirty="0" err="1" smtClean="0">
                <a:solidFill>
                  <a:srgbClr val="92D050"/>
                </a:solidFill>
              </a:rPr>
              <a:t>Eine</a:t>
            </a:r>
            <a:r>
              <a:rPr lang="en-GB" dirty="0" smtClean="0">
                <a:solidFill>
                  <a:srgbClr val="92D050"/>
                </a:solidFill>
              </a:rPr>
              <a:t> </a:t>
            </a:r>
            <a:r>
              <a:rPr lang="en-GB" dirty="0" err="1" smtClean="0">
                <a:solidFill>
                  <a:srgbClr val="92D050"/>
                </a:solidFill>
              </a:rPr>
              <a:t>geteilte</a:t>
            </a:r>
            <a:r>
              <a:rPr lang="en-GB" dirty="0" smtClean="0">
                <a:solidFill>
                  <a:srgbClr val="92D050"/>
                </a:solidFill>
              </a:rPr>
              <a:t> </a:t>
            </a:r>
            <a:r>
              <a:rPr lang="en-GB" dirty="0" err="1" smtClean="0">
                <a:solidFill>
                  <a:srgbClr val="92D050"/>
                </a:solidFill>
              </a:rPr>
              <a:t>Stadt</a:t>
            </a:r>
            <a:r>
              <a:rPr lang="en-GB" dirty="0" smtClean="0">
                <a:solidFill>
                  <a:srgbClr val="92D050"/>
                </a:solidFill>
              </a:rPr>
              <a:t> 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E085-E7DB-4CEB-BA46-9C70BF3E61AA}" type="datetime1">
              <a:rPr lang="de-DE" smtClean="0"/>
              <a:pPr/>
              <a:t>05.02.2015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Goethe-Institut für Thema</a:t>
            </a:r>
            <a:endParaRPr lang="de-DE"/>
          </a:p>
        </p:txBody>
      </p:sp>
      <p:pic>
        <p:nvPicPr>
          <p:cNvPr id="60418" name="Picture 2" descr="http://www.independent.co.uk/migration_catalog/article6118233.ece/alternates/w460/28-Berlin-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556" y="1124744"/>
            <a:ext cx="3132348" cy="2138168"/>
          </a:xfrm>
          <a:prstGeom prst="rect">
            <a:avLst/>
          </a:prstGeom>
          <a:noFill/>
        </p:spPr>
      </p:pic>
      <p:pic>
        <p:nvPicPr>
          <p:cNvPr id="60420" name="Picture 4" descr="http://www.aljazeera.com/mritems/Images/2009/11/3/200911383822476580_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052736"/>
            <a:ext cx="3600400" cy="2236077"/>
          </a:xfrm>
          <a:prstGeom prst="rect">
            <a:avLst/>
          </a:prstGeom>
          <a:noFill/>
        </p:spPr>
      </p:pic>
      <p:pic>
        <p:nvPicPr>
          <p:cNvPr id="60422" name="Picture 6" descr="http://www.storyterrace.com/wp-content/uploads/2014/10/Berlin-Wall-Liesen-Stras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580" y="4041068"/>
            <a:ext cx="2700300" cy="2073648"/>
          </a:xfrm>
          <a:prstGeom prst="rect">
            <a:avLst/>
          </a:prstGeom>
          <a:noFill/>
        </p:spPr>
      </p:pic>
      <p:pic>
        <p:nvPicPr>
          <p:cNvPr id="60424" name="Picture 8" descr="http://i.guim.co.uk/static/w-620/h--/q-95/sys-images/Guardian/Pix/pictures/2014/10/10/1412934202774/f2874d6e-5fe3-49da-852d-293f267a38b4-620x416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2100" y="4077072"/>
            <a:ext cx="2988332" cy="200507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75556" y="3320988"/>
            <a:ext cx="3096344" cy="4680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 smtClean="0"/>
          </a:p>
          <a:p>
            <a:pPr algn="ctr"/>
            <a:r>
              <a:rPr lang="en-GB" b="1" dirty="0" err="1" smtClean="0">
                <a:solidFill>
                  <a:schemeClr val="tx1"/>
                </a:solidFill>
              </a:rPr>
              <a:t>Soldaten</a:t>
            </a:r>
            <a:endParaRPr lang="en-GB" b="1" dirty="0" smtClean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328084" y="3429000"/>
            <a:ext cx="3096344" cy="4680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>
                <a:solidFill>
                  <a:schemeClr val="tx1"/>
                </a:solidFill>
              </a:rPr>
              <a:t>Getrennte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  <a:r>
              <a:rPr lang="en-GB" b="1" dirty="0" err="1" smtClean="0">
                <a:solidFill>
                  <a:schemeClr val="tx1"/>
                </a:solidFill>
              </a:rPr>
              <a:t>Familien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568" y="6165304"/>
            <a:ext cx="3096344" cy="4680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 smtClean="0"/>
          </a:p>
          <a:p>
            <a:pPr algn="ctr"/>
            <a:r>
              <a:rPr lang="en-GB" b="1" dirty="0" smtClean="0">
                <a:solidFill>
                  <a:schemeClr val="tx1"/>
                </a:solidFill>
              </a:rPr>
              <a:t>Die </a:t>
            </a:r>
            <a:r>
              <a:rPr lang="en-GB" b="1" dirty="0" err="1" smtClean="0">
                <a:solidFill>
                  <a:schemeClr val="tx1"/>
                </a:solidFill>
              </a:rPr>
              <a:t>Mauer</a:t>
            </a:r>
            <a:endParaRPr lang="en-GB" b="1" dirty="0" smtClean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5364088" y="6129300"/>
            <a:ext cx="3312368" cy="5040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 smtClean="0"/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D</a:t>
            </a:r>
            <a:r>
              <a:rPr lang="en-GB" b="1" dirty="0" err="1" smtClean="0">
                <a:solidFill>
                  <a:schemeClr val="tx1"/>
                </a:solidFill>
              </a:rPr>
              <a:t>er</a:t>
            </a:r>
            <a:r>
              <a:rPr lang="en-GB" b="1" dirty="0" smtClean="0">
                <a:solidFill>
                  <a:schemeClr val="tx1"/>
                </a:solidFill>
              </a:rPr>
              <a:t> Fall der Mauer-1989</a:t>
            </a:r>
            <a:endParaRPr lang="en-GB" sz="2000" b="1" dirty="0" smtClean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Goethe-Institut">
  <a:themeElements>
    <a:clrScheme name="Goethe 2010-12-21">
      <a:dk1>
        <a:sysClr val="windowText" lastClr="000000"/>
      </a:dk1>
      <a:lt1>
        <a:sysClr val="window" lastClr="FFFFFF"/>
      </a:lt1>
      <a:dk2>
        <a:srgbClr val="502300"/>
      </a:dk2>
      <a:lt2>
        <a:srgbClr val="C8B987"/>
      </a:lt2>
      <a:accent1>
        <a:srgbClr val="A0C814"/>
      </a:accent1>
      <a:accent2>
        <a:srgbClr val="374105"/>
      </a:accent2>
      <a:accent3>
        <a:srgbClr val="59004A"/>
      </a:accent3>
      <a:accent4>
        <a:srgbClr val="5AC8F5"/>
      </a:accent4>
      <a:accent5>
        <a:srgbClr val="003969"/>
      </a:accent5>
      <a:accent6>
        <a:srgbClr val="EB6400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Goethe 2010-12-21">
      <a:dk1>
        <a:sysClr val="windowText" lastClr="000000"/>
      </a:dk1>
      <a:lt1>
        <a:sysClr val="window" lastClr="FFFFFF"/>
      </a:lt1>
      <a:dk2>
        <a:srgbClr val="502300"/>
      </a:dk2>
      <a:lt2>
        <a:srgbClr val="C8B987"/>
      </a:lt2>
      <a:accent1>
        <a:srgbClr val="A0C814"/>
      </a:accent1>
      <a:accent2>
        <a:srgbClr val="374105"/>
      </a:accent2>
      <a:accent3>
        <a:srgbClr val="59004A"/>
      </a:accent3>
      <a:accent4>
        <a:srgbClr val="5AC8F5"/>
      </a:accent4>
      <a:accent5>
        <a:srgbClr val="003969"/>
      </a:accent5>
      <a:accent6>
        <a:srgbClr val="EB6400"/>
      </a:accent6>
      <a:hlink>
        <a:srgbClr val="000000"/>
      </a:hlink>
      <a:folHlink>
        <a:srgbClr val="000000"/>
      </a:folHlink>
    </a:clrScheme>
    <a:fontScheme name="Goethe Draft ClanNarrow">
      <a:majorFont>
        <a:latin typeface="ClanNarrowLF-Bold"/>
        <a:ea typeface=""/>
        <a:cs typeface=""/>
      </a:majorFont>
      <a:minorFont>
        <a:latin typeface="ClanNarrowLF-Book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Goethe 2010-12-21">
      <a:dk1>
        <a:sysClr val="windowText" lastClr="000000"/>
      </a:dk1>
      <a:lt1>
        <a:sysClr val="window" lastClr="FFFFFF"/>
      </a:lt1>
      <a:dk2>
        <a:srgbClr val="502300"/>
      </a:dk2>
      <a:lt2>
        <a:srgbClr val="C8B987"/>
      </a:lt2>
      <a:accent1>
        <a:srgbClr val="A0C814"/>
      </a:accent1>
      <a:accent2>
        <a:srgbClr val="374105"/>
      </a:accent2>
      <a:accent3>
        <a:srgbClr val="59004A"/>
      </a:accent3>
      <a:accent4>
        <a:srgbClr val="5AC8F5"/>
      </a:accent4>
      <a:accent5>
        <a:srgbClr val="003969"/>
      </a:accent5>
      <a:accent6>
        <a:srgbClr val="EB6400"/>
      </a:accent6>
      <a:hlink>
        <a:srgbClr val="000000"/>
      </a:hlink>
      <a:folHlink>
        <a:srgbClr val="000000"/>
      </a:folHlink>
    </a:clrScheme>
    <a:fontScheme name="Goethe Draft ClanNarrow">
      <a:majorFont>
        <a:latin typeface="ClanNarrowLF-Bold"/>
        <a:ea typeface=""/>
        <a:cs typeface=""/>
      </a:majorFont>
      <a:minorFont>
        <a:latin typeface="ClanNarrowLF-Book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22D0D3AAE0774BA2D00C4B62B7CD2C" ma:contentTypeVersion="0" ma:contentTypeDescription="Create a new document." ma:contentTypeScope="" ma:versionID="49087555c4ea4e1b68738d4e61d5326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D8E0CA-93E0-4C54-97CA-A11E0F9E176D}">
  <ds:schemaRefs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207E63-7A28-47EE-B6C5-91F2BB822D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2718B7-274E-4E5A-8676-1DF26836DD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1980</TotalTime>
  <Words>913</Words>
  <Application>Microsoft Office PowerPoint</Application>
  <PresentationFormat>On-screen Show (4:3)</PresentationFormat>
  <Paragraphs>367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Goethe-Institut</vt:lpstr>
      <vt:lpstr>      Westwind  Sabine Uibel</vt:lpstr>
      <vt:lpstr> Stellt Fragen und sprecht miteinander!</vt:lpstr>
      <vt:lpstr>PowerPoint Presentation</vt:lpstr>
      <vt:lpstr>Die zwei deutschen Staaten</vt:lpstr>
      <vt:lpstr>Die zwei deutschen Staaten</vt:lpstr>
      <vt:lpstr>Die deutschen zonen- 1945</vt:lpstr>
      <vt:lpstr>Berlin- Die vier  besatzungszonen</vt:lpstr>
      <vt:lpstr>PowerPoint Presentation</vt:lpstr>
      <vt:lpstr>Berlin- Eine geteilte Stadt </vt:lpstr>
      <vt:lpstr> Die wichtigsten daten der deutschen Nachkriegsgeschichte</vt:lpstr>
      <vt:lpstr>-Der film spielt in ungarn   1988      </vt:lpstr>
      <vt:lpstr>Was passiert am Balaton in Ungarn? </vt:lpstr>
      <vt:lpstr>Westwind:</vt:lpstr>
      <vt:lpstr>Was sind pioniere?</vt:lpstr>
      <vt:lpstr>Westwind: Protagonisten und Personen aus dem Film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BONUSFRAGE!!!!!! </vt:lpstr>
      <vt:lpstr> </vt:lpstr>
      <vt:lpstr>Vielen Dank  fürs zuhören  und viel Spaß  beim Film.</vt:lpstr>
    </vt:vector>
  </TitlesOfParts>
  <Company>Goethe-Institut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Mastervorlage für PowerPoint-Präsentationen.potx</dc:title>
  <dc:creator>Goethe-Institut</dc:creator>
  <dc:description>Template: 2010-12-22</dc:description>
  <cp:lastModifiedBy>Louisa Gibson</cp:lastModifiedBy>
  <cp:revision>96</cp:revision>
  <dcterms:created xsi:type="dcterms:W3CDTF">2010-12-21T20:58:14Z</dcterms:created>
  <dcterms:modified xsi:type="dcterms:W3CDTF">2015-02-05T16:03:17Z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0x0101000522D0D3AAE0774BA2D00C4B62B7CD2C</vt:lpwstr>
  </property>
  <property fmtid="{D5CDD505-2E9C-101B-9397-08002B2CF9AE}" pid="3" name="Order">
    <vt:r8>800</vt:r8>
  </property>
  <property fmtid="{D5CDD505-2E9C-101B-9397-08002B2CF9AE}" pid="4" name="TemplateUrl">
    <vt:lpwstr/>
  </property>
  <property fmtid="{D5CDD505-2E9C-101B-9397-08002B2CF9AE}" pid="5" name="xd_Signature">
    <vt:bool>false</vt:bool>
  </property>
  <property fmtid="{D5CDD505-2E9C-101B-9397-08002B2CF9AE}" pid="6" name="xd_ProgID">
    <vt:lpwstr/>
  </property>
</Properties>
</file>